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Lst>
  <p:notesMasterIdLst>
    <p:notesMasterId r:id="rId47"/>
  </p:notesMasterIdLst>
  <p:handoutMasterIdLst>
    <p:handoutMasterId r:id="rId48"/>
  </p:handoutMasterIdLst>
  <p:sldIdLst>
    <p:sldId id="2147308166" r:id="rId5"/>
    <p:sldId id="2147471075" r:id="rId6"/>
    <p:sldId id="2147471077" r:id="rId7"/>
    <p:sldId id="2147471078" r:id="rId8"/>
    <p:sldId id="2147471097" r:id="rId9"/>
    <p:sldId id="2147471079" r:id="rId10"/>
    <p:sldId id="2147471080" r:id="rId11"/>
    <p:sldId id="2147471081" r:id="rId12"/>
    <p:sldId id="2147471082" r:id="rId13"/>
    <p:sldId id="2147471113" r:id="rId14"/>
    <p:sldId id="2147471084" r:id="rId15"/>
    <p:sldId id="2147471110" r:id="rId16"/>
    <p:sldId id="2147471106" r:id="rId17"/>
    <p:sldId id="2147471105" r:id="rId18"/>
    <p:sldId id="2147471086" r:id="rId19"/>
    <p:sldId id="2147471107" r:id="rId20"/>
    <p:sldId id="2147471087" r:id="rId21"/>
    <p:sldId id="2147471088" r:id="rId22"/>
    <p:sldId id="2147471114" r:id="rId23"/>
    <p:sldId id="2147471089" r:id="rId24"/>
    <p:sldId id="2147471115" r:id="rId25"/>
    <p:sldId id="2147471090" r:id="rId26"/>
    <p:sldId id="2147471112" r:id="rId27"/>
    <p:sldId id="2147471092" r:id="rId28"/>
    <p:sldId id="2147471099" r:id="rId29"/>
    <p:sldId id="2147471100" r:id="rId30"/>
    <p:sldId id="2147471101" r:id="rId31"/>
    <p:sldId id="2147471102" r:id="rId32"/>
    <p:sldId id="2147471103" r:id="rId33"/>
    <p:sldId id="2147471091" r:id="rId34"/>
    <p:sldId id="2147471095" r:id="rId35"/>
    <p:sldId id="663" r:id="rId36"/>
    <p:sldId id="672" r:id="rId37"/>
    <p:sldId id="678" r:id="rId38"/>
    <p:sldId id="673" r:id="rId39"/>
    <p:sldId id="2147471104" r:id="rId40"/>
    <p:sldId id="292" r:id="rId41"/>
    <p:sldId id="2147471093" r:id="rId42"/>
    <p:sldId id="2147471085" r:id="rId43"/>
    <p:sldId id="2147471108" r:id="rId44"/>
    <p:sldId id="2147471109" r:id="rId45"/>
    <p:sldId id="2147471111" r:id="rId46"/>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ongenial" panose="02000503040000020004" pitchFamily="2" charset="0"/>
      <p:regular r:id="rId53"/>
      <p:bold r:id="rId54"/>
      <p:italic r:id="rId55"/>
      <p:boldItalic r:id="rId56"/>
    </p:embeddedFont>
    <p:embeddedFont>
      <p:font typeface="Consolas" panose="020B0609020204030204" pitchFamily="49" charset="0"/>
      <p:regular r:id="rId57"/>
      <p:bold r:id="rId58"/>
      <p:italic r:id="rId59"/>
      <p:boldItalic r:id="rId60"/>
    </p:embeddedFont>
    <p:embeddedFont>
      <p:font typeface="Intel Clear" panose="020B0604020203020204" pitchFamily="34" charset="0"/>
      <p:regular r:id="rId61"/>
      <p:bold r:id="rId62"/>
      <p:italic r:id="rId63"/>
      <p:boldItalic r:id="rId64"/>
    </p:embeddedFont>
    <p:embeddedFont>
      <p:font typeface="IntelOne Display Light" panose="020B0403020203020204" pitchFamily="34" charset="0"/>
      <p:regular r:id="rId65"/>
    </p:embeddedFont>
    <p:embeddedFont>
      <p:font typeface="IntelOne Display Medium" panose="020B0703020203020204" pitchFamily="34" charset="0"/>
      <p:regular r:id="rId66"/>
    </p:embeddedFont>
    <p:embeddedFont>
      <p:font typeface="IntelOne Display Regular" panose="020B0503020203020204" pitchFamily="34" charset="0"/>
      <p:regular r:id="rId67"/>
    </p:embeddedFont>
    <p:embeddedFont>
      <p:font typeface="IntelOne Text" panose="020B0503020203020204" pitchFamily="34" charset="0"/>
      <p:regular r:id="rId68"/>
      <p:italic r:id="rId69"/>
    </p:embeddedFont>
    <p:embeddedFont>
      <p:font typeface="IntelOne Text Light" panose="020B0403020203020204" pitchFamily="34" charset="0"/>
      <p:regular r:id="rId70"/>
      <p: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75A899-0B13-9625-27FE-9D206FF04352}" name="Adams, Susan" initials="AS" userId="S::susan.adams@intel.com::921d9f6c-c63d-4ce4-9951-730c876af4a0" providerId="AD"/>
  <p188:author id="{1E9756C1-0136-241C-0D7E-3ECD153905EE}" name="Najnin, Shamima" initials="NS" userId="S::shamima.najnin@intel.com::f7c4779f-917a-4d47-9382-ba238d5e0d90" providerId="AD"/>
  <p188:author id="{96C7FBE2-EF2D-36FE-7882-326CD475460C}" name="Yalachigere, Sreekanth V" initials="YSV" userId="S::sreekanth.v.yalachigere@intel.com::084deac4-a161-4c8d-bec9-0c0e1404fb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helet, Lindsay" initials="ML" lastIdx="28" clrIdx="6">
    <p:extLst>
      <p:ext uri="{19B8F6BF-5375-455C-9EA6-DF929625EA0E}">
        <p15:presenceInfo xmlns:p15="http://schemas.microsoft.com/office/powerpoint/2012/main" userId="S::lindsay.michelet@intel.com::c5536972-92dc-4961-af37-e2e744576646" providerId="AD"/>
      </p:ext>
    </p:extLst>
  </p:cmAuthor>
  <p:cmAuthor id="1" name="Adams, Susan" initials="AS" lastIdx="9" clrIdx="0">
    <p:extLst>
      <p:ext uri="{19B8F6BF-5375-455C-9EA6-DF929625EA0E}">
        <p15:presenceInfo xmlns:p15="http://schemas.microsoft.com/office/powerpoint/2012/main" userId="S::susan.adams@intel.com::921d9f6c-c63d-4ce4-9951-730c876af4a0" providerId="AD"/>
      </p:ext>
    </p:extLst>
  </p:cmAuthor>
  <p:cmAuthor id="8" name="Scott, Andrew D" initials="SAD" lastIdx="2" clrIdx="7">
    <p:extLst>
      <p:ext uri="{19B8F6BF-5375-455C-9EA6-DF929625EA0E}">
        <p15:presenceInfo xmlns:p15="http://schemas.microsoft.com/office/powerpoint/2012/main" userId="S::andrew.d.scott@intel.com::a893ed14-8aee-4982-adab-0e04a821e901" providerId="AD"/>
      </p:ext>
    </p:extLst>
  </p:cmAuthor>
  <p:cmAuthor id="2" name="Hearn, Danielle M" initials="DMH" lastIdx="1" clrIdx="1">
    <p:extLst>
      <p:ext uri="{19B8F6BF-5375-455C-9EA6-DF929625EA0E}">
        <p15:presenceInfo xmlns:p15="http://schemas.microsoft.com/office/powerpoint/2012/main" userId="Hearn, Danielle M" providerId="None"/>
      </p:ext>
    </p:extLst>
  </p:cmAuthor>
  <p:cmAuthor id="9" name="Chitral, Abhay P" initials="CP" lastIdx="8" clrIdx="8">
    <p:extLst>
      <p:ext uri="{19B8F6BF-5375-455C-9EA6-DF929625EA0E}">
        <p15:presenceInfo xmlns:p15="http://schemas.microsoft.com/office/powerpoint/2012/main" userId="S::abhay.p.chitral@intel.com::0ee3c879-effc-498c-8ede-ae688ab1b7f1" providerId="AD"/>
      </p:ext>
    </p:extLst>
  </p:cmAuthor>
  <p:cmAuthor id="3" name="Groden, Edward G" initials="GEG" lastIdx="37" clrIdx="2">
    <p:extLst>
      <p:ext uri="{19B8F6BF-5375-455C-9EA6-DF929625EA0E}">
        <p15:presenceInfo xmlns:p15="http://schemas.microsoft.com/office/powerpoint/2012/main" userId="S::edward.g.groden@intel.com::a2d98a20-f97a-411c-be01-e5d4f73faa0b" providerId="AD"/>
      </p:ext>
    </p:extLst>
  </p:cmAuthor>
  <p:cmAuthor id="4" name="Hearn, Danielle M" initials="HM" lastIdx="4" clrIdx="3">
    <p:extLst>
      <p:ext uri="{19B8F6BF-5375-455C-9EA6-DF929625EA0E}">
        <p15:presenceInfo xmlns:p15="http://schemas.microsoft.com/office/powerpoint/2012/main" userId="S::danielle.m.hearn@intel.com::ff82b32e-a19c-401e-bf20-75be3ba49c46" providerId="AD"/>
      </p:ext>
    </p:extLst>
  </p:cmAuthor>
  <p:cmAuthor id="5" name="Gardner, Eric J" initials="GJ" lastIdx="1" clrIdx="4">
    <p:extLst>
      <p:ext uri="{19B8F6BF-5375-455C-9EA6-DF929625EA0E}">
        <p15:presenceInfo xmlns:p15="http://schemas.microsoft.com/office/powerpoint/2012/main" userId="S::eric.j.gardner@intel.com::cf1c8750-5810-4e4c-9b0a-5edd2df85cc2" providerId="AD"/>
      </p:ext>
    </p:extLst>
  </p:cmAuthor>
  <p:cmAuthor id="6" name="McKay, Curt" initials="MC" lastIdx="11" clrIdx="5">
    <p:extLst>
      <p:ext uri="{19B8F6BF-5375-455C-9EA6-DF929625EA0E}">
        <p15:presenceInfo xmlns:p15="http://schemas.microsoft.com/office/powerpoint/2012/main" userId="S::curt.mckay@intel.com::f63d4955-3933-456e-9ab5-5875f0dcb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49"/>
    <a:srgbClr val="FF9933"/>
    <a:srgbClr val="FF00FF"/>
    <a:srgbClr val="000000"/>
    <a:srgbClr val="5084B2"/>
    <a:srgbClr val="4E7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87" autoAdjust="0"/>
    <p:restoredTop sz="94660"/>
  </p:normalViewPr>
  <p:slideViewPr>
    <p:cSldViewPr snapToGrid="0">
      <p:cViewPr varScale="1">
        <p:scale>
          <a:sx n="88" d="100"/>
          <a:sy n="88" d="100"/>
        </p:scale>
        <p:origin x="811" y="7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3.fntdata"/><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sz="1600"/>
              <a:t>Bert-Large Inference (seq-length=384)</a:t>
            </a:r>
          </a:p>
          <a:p>
            <a:pPr>
              <a:defRPr/>
            </a:pPr>
            <a:r>
              <a:rPr lang="en-US" sz="1600"/>
              <a:t>(higher is better)</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graphs!$B$3:$B$5</c:f>
              <c:strCache>
                <c:ptCount val="3"/>
                <c:pt idx="0">
                  <c:v>FP32 dense Model</c:v>
                </c:pt>
                <c:pt idx="1">
                  <c:v>INT8 dense model</c:v>
                </c:pt>
                <c:pt idx="2">
                  <c:v>INT8 90% sparse model (Sparse Weight Compression)</c:v>
                </c:pt>
              </c:strCache>
            </c:strRef>
          </c:cat>
          <c:val>
            <c:numRef>
              <c:f>graphs!$C$3:$C$5</c:f>
              <c:numCache>
                <c:formatCode>0.0</c:formatCode>
                <c:ptCount val="3"/>
                <c:pt idx="0">
                  <c:v>1</c:v>
                </c:pt>
                <c:pt idx="1">
                  <c:v>5.2393705121361167</c:v>
                </c:pt>
                <c:pt idx="2">
                  <c:v>7.150443673861572</c:v>
                </c:pt>
              </c:numCache>
            </c:numRef>
          </c:val>
          <c:extLst>
            <c:ext xmlns:c16="http://schemas.microsoft.com/office/drawing/2014/chart" uri="{C3380CC4-5D6E-409C-BE32-E72D297353CC}">
              <c16:uniqueId val="{00000000-B6E1-4A58-9FA7-8172830ACD01}"/>
            </c:ext>
          </c:extLst>
        </c:ser>
        <c:dLbls>
          <c:dLblPos val="outEnd"/>
          <c:showLegendKey val="0"/>
          <c:showVal val="1"/>
          <c:showCatName val="0"/>
          <c:showSerName val="0"/>
          <c:showPercent val="0"/>
          <c:showBubbleSize val="0"/>
        </c:dLbls>
        <c:gapWidth val="164"/>
        <c:overlap val="-22"/>
        <c:axId val="865957368"/>
        <c:axId val="865957696"/>
      </c:barChart>
      <c:catAx>
        <c:axId val="8659573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957696"/>
        <c:crosses val="autoZero"/>
        <c:auto val="1"/>
        <c:lblAlgn val="ctr"/>
        <c:lblOffset val="100"/>
        <c:noMultiLvlLbl val="0"/>
      </c:catAx>
      <c:valAx>
        <c:axId val="865957696"/>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Normalized Performance (Sentences/sec) </a:t>
                </a:r>
              </a:p>
            </c:rich>
          </c:tx>
          <c:layout>
            <c:manualLayout>
              <c:xMode val="edge"/>
              <c:yMode val="edge"/>
              <c:x val="1.8481555407703113E-3"/>
              <c:y val="0.1877334281126730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957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v>70% sparse</c:v>
          </c:tx>
          <c:spPr>
            <a:pattFill prst="narHorz">
              <a:fgClr>
                <a:schemeClr val="accent1">
                  <a:tint val="65000"/>
                </a:schemeClr>
              </a:fgClr>
              <a:bgClr>
                <a:schemeClr val="accent1">
                  <a:tint val="65000"/>
                  <a:lumMod val="20000"/>
                  <a:lumOff val="80000"/>
                </a:schemeClr>
              </a:bgClr>
            </a:pattFill>
            <a:ln>
              <a:noFill/>
            </a:ln>
            <a:effectLst>
              <a:innerShdw blurRad="114300">
                <a:schemeClr val="accent1">
                  <a:tint val="65000"/>
                </a:schemeClr>
              </a:innerShdw>
            </a:effectLst>
          </c:spPr>
          <c:invertIfNegative val="0"/>
          <c:dLbls>
            <c:dLbl>
              <c:idx val="0"/>
              <c:layout>
                <c:manualLayout>
                  <c:x val="-1.5346838551258469E-2"/>
                  <c:y val="1.72711571675302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08-47A4-9C91-22BE8A641821}"/>
                </c:ext>
              </c:extLst>
            </c:dLbl>
            <c:dLbl>
              <c:idx val="1"/>
              <c:layout>
                <c:manualLayout>
                  <c:x val="-1.2277470841006752E-2"/>
                  <c:y val="1.29533678756476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08-47A4-9C91-22BE8A641821}"/>
                </c:ext>
              </c:extLst>
            </c:dLbl>
            <c:dLbl>
              <c:idx val="2"/>
              <c:layout>
                <c:manualLayout>
                  <c:x val="-9.2081031307550652E-3"/>
                  <c:y val="1.72711571675302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08-47A4-9C91-22BE8A6418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graphs!$A$18:$A$20</c:f>
              <c:numCache>
                <c:formatCode>General</c:formatCode>
                <c:ptCount val="3"/>
                <c:pt idx="0">
                  <c:v>384</c:v>
                </c:pt>
                <c:pt idx="1">
                  <c:v>128</c:v>
                </c:pt>
                <c:pt idx="2">
                  <c:v>112</c:v>
                </c:pt>
              </c:numCache>
            </c:numRef>
          </c:cat>
          <c:val>
            <c:numRef>
              <c:f>graphs!$B$18:$B$20</c:f>
              <c:numCache>
                <c:formatCode>0.00</c:formatCode>
                <c:ptCount val="3"/>
                <c:pt idx="0">
                  <c:v>1.2580036988604082</c:v>
                </c:pt>
                <c:pt idx="1">
                  <c:v>1.6114598522271144</c:v>
                </c:pt>
                <c:pt idx="2">
                  <c:v>1.6605963455127706</c:v>
                </c:pt>
              </c:numCache>
            </c:numRef>
          </c:val>
          <c:extLst>
            <c:ext xmlns:c16="http://schemas.microsoft.com/office/drawing/2014/chart" uri="{C3380CC4-5D6E-409C-BE32-E72D297353CC}">
              <c16:uniqueId val="{00000003-F408-47A4-9C91-22BE8A641821}"/>
            </c:ext>
          </c:extLst>
        </c:ser>
        <c:ser>
          <c:idx val="1"/>
          <c:order val="1"/>
          <c:tx>
            <c:v>80% sparse</c:v>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1"/>
              <c:layout>
                <c:manualLayout>
                  <c:x val="-3.0693677102516881E-3"/>
                  <c:y val="4.31778929188251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08-47A4-9C91-22BE8A641821}"/>
                </c:ext>
              </c:extLst>
            </c:dLbl>
            <c:dLbl>
              <c:idx val="2"/>
              <c:layout>
                <c:manualLayout>
                  <c:x val="-9.2081031307551763E-3"/>
                  <c:y val="1.72711571675302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08-47A4-9C91-22BE8A6418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graphs!$A$18:$A$20</c:f>
              <c:numCache>
                <c:formatCode>General</c:formatCode>
                <c:ptCount val="3"/>
                <c:pt idx="0">
                  <c:v>384</c:v>
                </c:pt>
                <c:pt idx="1">
                  <c:v>128</c:v>
                </c:pt>
                <c:pt idx="2">
                  <c:v>112</c:v>
                </c:pt>
              </c:numCache>
            </c:numRef>
          </c:cat>
          <c:val>
            <c:numRef>
              <c:f>graphs!$C$18:$C$20</c:f>
              <c:numCache>
                <c:formatCode>0.00</c:formatCode>
                <c:ptCount val="3"/>
                <c:pt idx="0">
                  <c:v>1.3090234163200651</c:v>
                </c:pt>
                <c:pt idx="1">
                  <c:v>1.7050046041451159</c:v>
                </c:pt>
                <c:pt idx="2">
                  <c:v>1.7629626242551697</c:v>
                </c:pt>
              </c:numCache>
            </c:numRef>
          </c:val>
          <c:extLst>
            <c:ext xmlns:c16="http://schemas.microsoft.com/office/drawing/2014/chart" uri="{C3380CC4-5D6E-409C-BE32-E72D297353CC}">
              <c16:uniqueId val="{00000006-F408-47A4-9C91-22BE8A641821}"/>
            </c:ext>
          </c:extLst>
        </c:ser>
        <c:ser>
          <c:idx val="2"/>
          <c:order val="2"/>
          <c:tx>
            <c:v>90% sparse</c:v>
          </c:tx>
          <c:spPr>
            <a:pattFill prst="narHorz">
              <a:fgClr>
                <a:schemeClr val="accent1">
                  <a:shade val="65000"/>
                </a:schemeClr>
              </a:fgClr>
              <a:bgClr>
                <a:schemeClr val="accent1">
                  <a:shade val="65000"/>
                  <a:lumMod val="20000"/>
                  <a:lumOff val="80000"/>
                </a:schemeClr>
              </a:bgClr>
            </a:pattFill>
            <a:ln>
              <a:noFill/>
            </a:ln>
            <a:effectLst>
              <a:innerShdw blurRad="114300">
                <a:schemeClr val="accent1">
                  <a:shade val="65000"/>
                </a:schemeClr>
              </a:innerShdw>
            </a:effectLst>
          </c:spPr>
          <c:invertIfNegative val="0"/>
          <c:dLbls>
            <c:dLbl>
              <c:idx val="0"/>
              <c:layout>
                <c:manualLayout>
                  <c:x val="-5.6271091306165714E-17"/>
                  <c:y val="-2.59067357512953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08-47A4-9C91-22BE8A6418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graphs!$A$18:$A$20</c:f>
              <c:numCache>
                <c:formatCode>General</c:formatCode>
                <c:ptCount val="3"/>
                <c:pt idx="0">
                  <c:v>384</c:v>
                </c:pt>
                <c:pt idx="1">
                  <c:v>128</c:v>
                </c:pt>
                <c:pt idx="2">
                  <c:v>112</c:v>
                </c:pt>
              </c:numCache>
            </c:numRef>
          </c:cat>
          <c:val>
            <c:numRef>
              <c:f>graphs!$D$18:$D$20</c:f>
              <c:numCache>
                <c:formatCode>0.00</c:formatCode>
                <c:ptCount val="3"/>
                <c:pt idx="0">
                  <c:v>1.3647524368239996</c:v>
                </c:pt>
                <c:pt idx="1">
                  <c:v>1.7941847800258832</c:v>
                </c:pt>
                <c:pt idx="2">
                  <c:v>1.8720170190505847</c:v>
                </c:pt>
              </c:numCache>
            </c:numRef>
          </c:val>
          <c:extLst>
            <c:ext xmlns:c16="http://schemas.microsoft.com/office/drawing/2014/chart" uri="{C3380CC4-5D6E-409C-BE32-E72D297353CC}">
              <c16:uniqueId val="{00000008-F408-47A4-9C91-22BE8A641821}"/>
            </c:ext>
          </c:extLst>
        </c:ser>
        <c:dLbls>
          <c:dLblPos val="outEnd"/>
          <c:showLegendKey val="0"/>
          <c:showVal val="1"/>
          <c:showCatName val="0"/>
          <c:showSerName val="0"/>
          <c:showPercent val="0"/>
          <c:showBubbleSize val="0"/>
        </c:dLbls>
        <c:gapWidth val="164"/>
        <c:overlap val="-22"/>
        <c:axId val="634638520"/>
        <c:axId val="634636224"/>
      </c:barChart>
      <c:catAx>
        <c:axId val="63463852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Sequence length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636224"/>
        <c:crosses val="autoZero"/>
        <c:auto val="1"/>
        <c:lblAlgn val="ctr"/>
        <c:lblOffset val="100"/>
        <c:noMultiLvlLbl val="0"/>
      </c:catAx>
      <c:valAx>
        <c:axId val="634636224"/>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Performance gain With Sparse weight Compression</a:t>
                </a:r>
              </a:p>
            </c:rich>
          </c:tx>
          <c:layout>
            <c:manualLayout>
              <c:xMode val="edge"/>
              <c:yMode val="edge"/>
              <c:x val="5.7253247729791863E-3"/>
              <c:y val="0.16944433983307886"/>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638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sz="1400"/>
              <a:t>Read Memory Bandwidth (Lower is better)</a:t>
            </a:r>
          </a:p>
        </c:rich>
      </c:tx>
      <c:layout>
        <c:manualLayout>
          <c:xMode val="edge"/>
          <c:yMode val="edge"/>
          <c:x val="0.1163035839775123"/>
          <c:y val="1.4573860324122653E-2"/>
        </c:manualLayout>
      </c:layout>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graphs!$C$48</c:f>
              <c:strCache>
                <c:ptCount val="1"/>
                <c:pt idx="0">
                  <c:v>without Sparse Weight Compression</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elete val="1"/>
          </c:dLbls>
          <c:cat>
            <c:numRef>
              <c:f>graphs!$B$49:$B$51</c:f>
              <c:numCache>
                <c:formatCode>General</c:formatCode>
                <c:ptCount val="3"/>
                <c:pt idx="0">
                  <c:v>384</c:v>
                </c:pt>
                <c:pt idx="1">
                  <c:v>128</c:v>
                </c:pt>
                <c:pt idx="2">
                  <c:v>112</c:v>
                </c:pt>
              </c:numCache>
            </c:numRef>
          </c:cat>
          <c:val>
            <c:numRef>
              <c:f>graphs!$C$49:$C$51</c:f>
              <c:numCache>
                <c:formatCode>#,##0.00</c:formatCode>
                <c:ptCount val="3"/>
                <c:pt idx="0">
                  <c:v>0.99999986994858636</c:v>
                </c:pt>
                <c:pt idx="1">
                  <c:v>0.91470517344523528</c:v>
                </c:pt>
                <c:pt idx="2">
                  <c:v>0.86038737981081859</c:v>
                </c:pt>
              </c:numCache>
            </c:numRef>
          </c:val>
          <c:extLst>
            <c:ext xmlns:c16="http://schemas.microsoft.com/office/drawing/2014/chart" uri="{C3380CC4-5D6E-409C-BE32-E72D297353CC}">
              <c16:uniqueId val="{00000000-45DE-4437-980C-6DFD79A23ED5}"/>
            </c:ext>
          </c:extLst>
        </c:ser>
        <c:ser>
          <c:idx val="1"/>
          <c:order val="1"/>
          <c:tx>
            <c:strRef>
              <c:f>graphs!$D$48</c:f>
              <c:strCache>
                <c:ptCount val="1"/>
                <c:pt idx="0">
                  <c:v>With Sparse Weight Compression</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elete val="1"/>
          </c:dLbls>
          <c:cat>
            <c:numRef>
              <c:f>graphs!$B$49:$B$51</c:f>
              <c:numCache>
                <c:formatCode>General</c:formatCode>
                <c:ptCount val="3"/>
                <c:pt idx="0">
                  <c:v>384</c:v>
                </c:pt>
                <c:pt idx="1">
                  <c:v>128</c:v>
                </c:pt>
                <c:pt idx="2">
                  <c:v>112</c:v>
                </c:pt>
              </c:numCache>
            </c:numRef>
          </c:cat>
          <c:val>
            <c:numRef>
              <c:f>graphs!$D$49:$D$51</c:f>
              <c:numCache>
                <c:formatCode>#,##0.00</c:formatCode>
                <c:ptCount val="3"/>
                <c:pt idx="0">
                  <c:v>0.72057539080449806</c:v>
                </c:pt>
                <c:pt idx="1">
                  <c:v>0.46172299048890658</c:v>
                </c:pt>
                <c:pt idx="2">
                  <c:v>0.47671368747778287</c:v>
                </c:pt>
              </c:numCache>
            </c:numRef>
          </c:val>
          <c:extLst>
            <c:ext xmlns:c16="http://schemas.microsoft.com/office/drawing/2014/chart" uri="{C3380CC4-5D6E-409C-BE32-E72D297353CC}">
              <c16:uniqueId val="{00000001-45DE-4437-980C-6DFD79A23ED5}"/>
            </c:ext>
          </c:extLst>
        </c:ser>
        <c:dLbls>
          <c:dLblPos val="outEnd"/>
          <c:showLegendKey val="0"/>
          <c:showVal val="1"/>
          <c:showCatName val="0"/>
          <c:showSerName val="0"/>
          <c:showPercent val="0"/>
          <c:showBubbleSize val="0"/>
        </c:dLbls>
        <c:gapWidth val="164"/>
        <c:overlap val="-22"/>
        <c:axId val="900479152"/>
        <c:axId val="900482760"/>
      </c:barChart>
      <c:catAx>
        <c:axId val="9004791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Sequence length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0482760"/>
        <c:crosses val="autoZero"/>
        <c:auto val="1"/>
        <c:lblAlgn val="ctr"/>
        <c:lblOffset val="100"/>
        <c:noMultiLvlLbl val="0"/>
      </c:catAx>
      <c:valAx>
        <c:axId val="900482760"/>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Normalized Read memory BW (MB/s)</a:t>
                </a:r>
              </a:p>
            </c:rich>
          </c:tx>
          <c:layout>
            <c:manualLayout>
              <c:xMode val="edge"/>
              <c:yMode val="edge"/>
              <c:x val="1.7196875340322968E-2"/>
              <c:y val="0.16619199246394986"/>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0479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graphs!$B$24</c:f>
              <c:strCache>
                <c:ptCount val="1"/>
                <c:pt idx="0">
                  <c:v>without Sparse Weight Compression</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graphs!$A$25:$A$27</c:f>
              <c:numCache>
                <c:formatCode>General</c:formatCode>
                <c:ptCount val="3"/>
                <c:pt idx="0">
                  <c:v>384</c:v>
                </c:pt>
                <c:pt idx="1">
                  <c:v>128</c:v>
                </c:pt>
                <c:pt idx="2">
                  <c:v>112</c:v>
                </c:pt>
              </c:numCache>
            </c:numRef>
          </c:cat>
          <c:val>
            <c:numRef>
              <c:f>graphs!$B$25:$B$27</c:f>
              <c:numCache>
                <c:formatCode>0.000</c:formatCode>
                <c:ptCount val="3"/>
                <c:pt idx="0">
                  <c:v>1</c:v>
                </c:pt>
                <c:pt idx="1">
                  <c:v>0.85213769410328355</c:v>
                </c:pt>
                <c:pt idx="2">
                  <c:v>0.81189285217416096</c:v>
                </c:pt>
              </c:numCache>
            </c:numRef>
          </c:val>
          <c:extLst>
            <c:ext xmlns:c16="http://schemas.microsoft.com/office/drawing/2014/chart" uri="{C3380CC4-5D6E-409C-BE32-E72D297353CC}">
              <c16:uniqueId val="{00000000-BEA6-4B70-A295-5FA45CC6400E}"/>
            </c:ext>
          </c:extLst>
        </c:ser>
        <c:ser>
          <c:idx val="1"/>
          <c:order val="1"/>
          <c:tx>
            <c:strRef>
              <c:f>graphs!$C$24</c:f>
              <c:strCache>
                <c:ptCount val="1"/>
                <c:pt idx="0">
                  <c:v>With Sparse Weight Compression</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graphs!$A$25:$A$27</c:f>
              <c:numCache>
                <c:formatCode>General</c:formatCode>
                <c:ptCount val="3"/>
                <c:pt idx="0">
                  <c:v>384</c:v>
                </c:pt>
                <c:pt idx="1">
                  <c:v>128</c:v>
                </c:pt>
                <c:pt idx="2">
                  <c:v>112</c:v>
                </c:pt>
              </c:numCache>
            </c:numRef>
          </c:cat>
          <c:val>
            <c:numRef>
              <c:f>graphs!$C$25:$C$27</c:f>
              <c:numCache>
                <c:formatCode>0.000</c:formatCode>
                <c:ptCount val="3"/>
                <c:pt idx="0">
                  <c:v>0.45780116671040771</c:v>
                </c:pt>
                <c:pt idx="1">
                  <c:v>0.26343653039886822</c:v>
                </c:pt>
                <c:pt idx="2">
                  <c:v>0.28043853863297491</c:v>
                </c:pt>
              </c:numCache>
            </c:numRef>
          </c:val>
          <c:extLst>
            <c:ext xmlns:c16="http://schemas.microsoft.com/office/drawing/2014/chart" uri="{C3380CC4-5D6E-409C-BE32-E72D297353CC}">
              <c16:uniqueId val="{00000001-BEA6-4B70-A295-5FA45CC6400E}"/>
            </c:ext>
          </c:extLst>
        </c:ser>
        <c:dLbls>
          <c:showLegendKey val="0"/>
          <c:showVal val="0"/>
          <c:showCatName val="0"/>
          <c:showSerName val="0"/>
          <c:showPercent val="0"/>
          <c:showBubbleSize val="0"/>
        </c:dLbls>
        <c:gapWidth val="164"/>
        <c:overlap val="-22"/>
        <c:axId val="1754325952"/>
        <c:axId val="1754330112"/>
      </c:barChart>
      <c:catAx>
        <c:axId val="17543259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Seq Lengths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4330112"/>
        <c:crosses val="autoZero"/>
        <c:auto val="1"/>
        <c:lblAlgn val="ctr"/>
        <c:lblOffset val="100"/>
        <c:noMultiLvlLbl val="0"/>
      </c:catAx>
      <c:valAx>
        <c:axId val="1754330112"/>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solidFill>
                      <a:srgbClr val="FFFF00"/>
                    </a:solidFill>
                  </a:rPr>
                  <a:t>LLC MPI (lower is better)</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4325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8C0F4-D570-40B5-A598-4DE7C9A203E7}" type="doc">
      <dgm:prSet loTypeId="urn:microsoft.com/office/officeart/2005/8/layout/arrow2" loCatId="process" qsTypeId="urn:microsoft.com/office/officeart/2005/8/quickstyle/simple2" qsCatId="simple" csTypeId="urn:microsoft.com/office/officeart/2005/8/colors/accent1_2" csCatId="accent1" phldr="1"/>
      <dgm:spPr/>
    </dgm:pt>
    <dgm:pt modelId="{B48CB957-EFBB-46A4-A28E-3DE5E3FB9ACF}">
      <dgm:prSet phldrT="[Text]" custT="1"/>
      <dgm:spPr>
        <a:xfrm>
          <a:off x="2138480" y="2602923"/>
          <a:ext cx="1152055" cy="420552"/>
        </a:xfrm>
      </dgm:spPr>
      <dgm:t>
        <a:bodyPr/>
        <a:lstStyle/>
        <a:p>
          <a:pPr marL="0" indent="0">
            <a:spcAft>
              <a:spcPts val="0"/>
            </a:spcAft>
            <a:buNone/>
          </a:pPr>
          <a:r>
            <a:rPr lang="en-US" sz="800">
              <a:solidFill>
                <a:schemeClr val="bg1"/>
              </a:solidFill>
              <a:latin typeface="+mn-lt"/>
              <a:ea typeface="+mn-ea"/>
              <a:cs typeface="+mn-cs"/>
            </a:rPr>
            <a:t>Intel® Advanced Vector Extensions 512 </a:t>
          </a:r>
        </a:p>
        <a:p>
          <a:pPr marL="0" indent="0">
            <a:spcAft>
              <a:spcPts val="0"/>
            </a:spcAft>
            <a:buNone/>
          </a:pPr>
          <a:r>
            <a:rPr lang="en-US" sz="800">
              <a:solidFill>
                <a:schemeClr val="bg1"/>
              </a:solidFill>
              <a:latin typeface="+mn-lt"/>
              <a:ea typeface="+mn-ea"/>
              <a:cs typeface="+mn-cs"/>
            </a:rPr>
            <a:t>     (Intel® AVX-512)</a:t>
          </a:r>
        </a:p>
        <a:p>
          <a:pPr marL="0" indent="0">
            <a:spcAft>
              <a:spcPts val="0"/>
            </a:spcAft>
            <a:buNone/>
          </a:pPr>
          <a:r>
            <a:rPr kumimoji="0" lang="en-US" sz="800" b="0" i="0" u="none" strike="noStrike" cap="none" normalizeH="0" baseline="0">
              <a:ln/>
              <a:solidFill>
                <a:schemeClr val="bg1"/>
              </a:solidFill>
              <a:effectLst/>
              <a:latin typeface="+mn-lt"/>
              <a:ea typeface="+mn-ea"/>
              <a:cs typeface="+mn-cs"/>
            </a:rPr>
            <a:t> -</a:t>
          </a:r>
          <a:r>
            <a:rPr kumimoji="0" lang="en-US" sz="800" b="0" i="0" u="none" strike="noStrike" cap="none" normalizeH="0" baseline="0">
              <a:ln/>
              <a:solidFill>
                <a:schemeClr val="bg1"/>
              </a:solidFill>
              <a:effectLst/>
              <a:latin typeface="+mn-lt"/>
              <a:ea typeface="+mn-ea"/>
              <a:cs typeface="Arial" charset="0"/>
            </a:rPr>
            <a:t>Up to two 512-bit FMAs</a:t>
          </a:r>
        </a:p>
        <a:p>
          <a:pPr>
            <a:spcAft>
              <a:spcPts val="0"/>
            </a:spcAft>
            <a:buNone/>
          </a:pPr>
          <a:r>
            <a:rPr kumimoji="0" lang="en-US" sz="800" b="0" i="0" u="none" strike="noStrike" cap="none" normalizeH="0" baseline="0">
              <a:ln/>
              <a:solidFill>
                <a:schemeClr val="bg1"/>
              </a:solidFill>
              <a:effectLst/>
              <a:latin typeface="+mn-lt"/>
              <a:ea typeface="+mn-ea"/>
              <a:cs typeface="Arial" charset="0"/>
            </a:rPr>
            <a:t>- 512-bit FP and Integer</a:t>
          </a:r>
        </a:p>
        <a:p>
          <a:pPr>
            <a:spcAft>
              <a:spcPts val="0"/>
            </a:spcAft>
            <a:buNone/>
          </a:pPr>
          <a:r>
            <a:rPr kumimoji="0" lang="en-US" sz="800" b="0" i="0" u="none" strike="noStrike" cap="none" normalizeH="0" baseline="0">
              <a:ln/>
              <a:solidFill>
                <a:schemeClr val="bg1"/>
              </a:solidFill>
              <a:effectLst/>
              <a:latin typeface="+mn-lt"/>
              <a:ea typeface="+mn-ea"/>
              <a:cs typeface="Arial" charset="0"/>
            </a:rPr>
            <a:t>- FP32 datatype</a:t>
          </a:r>
        </a:p>
      </dgm:t>
    </dgm:pt>
    <dgm:pt modelId="{03DEE89F-6955-4BCC-96BD-5EE98AED3C4A}" type="parTrans" cxnId="{E820FA70-0176-40AD-9BA4-DFA3FDBF6F81}">
      <dgm:prSet/>
      <dgm:spPr/>
      <dgm:t>
        <a:bodyPr/>
        <a:lstStyle/>
        <a:p>
          <a:endParaRPr lang="en-US" sz="800">
            <a:solidFill>
              <a:schemeClr val="accent1"/>
            </a:solidFill>
          </a:endParaRPr>
        </a:p>
      </dgm:t>
    </dgm:pt>
    <dgm:pt modelId="{FC3FE530-05AA-4056-A776-7324F1BCC988}" type="sibTrans" cxnId="{E820FA70-0176-40AD-9BA4-DFA3FDBF6F81}">
      <dgm:prSet/>
      <dgm:spPr/>
      <dgm:t>
        <a:bodyPr/>
        <a:lstStyle/>
        <a:p>
          <a:endParaRPr lang="en-US" sz="800">
            <a:solidFill>
              <a:schemeClr val="accent1"/>
            </a:solidFill>
          </a:endParaRPr>
        </a:p>
      </dgm:t>
    </dgm:pt>
    <dgm:pt modelId="{668EA2F9-CF2D-4E76-AF48-E8443B9CBBB8}">
      <dgm:prSet phldrT="[Text]" custT="1"/>
      <dgm:spPr>
        <a:xfrm>
          <a:off x="2933264" y="2092135"/>
          <a:ext cx="1306630" cy="218979"/>
        </a:xfrm>
      </dgm:spPr>
      <dgm:t>
        <a:bodyPr/>
        <a:lstStyle/>
        <a:p>
          <a:pPr marL="0">
            <a:spcAft>
              <a:spcPts val="0"/>
            </a:spcAft>
            <a:buNone/>
          </a:pPr>
          <a:endParaRPr lang="en-US" sz="800" b="0">
            <a:solidFill>
              <a:schemeClr val="bg1"/>
            </a:solidFill>
            <a:latin typeface="+mn-lt"/>
            <a:ea typeface="+mn-ea"/>
            <a:cs typeface="+mn-cs"/>
          </a:endParaRPr>
        </a:p>
        <a:p>
          <a:pPr marL="0">
            <a:spcAft>
              <a:spcPts val="0"/>
            </a:spcAft>
            <a:buNone/>
          </a:pPr>
          <a:r>
            <a:rPr lang="en-US" sz="800" b="0">
              <a:solidFill>
                <a:schemeClr val="bg1"/>
              </a:solidFill>
              <a:latin typeface="+mn-lt"/>
              <a:ea typeface="+mn-ea"/>
              <a:cs typeface="+mn-cs"/>
            </a:rPr>
            <a:t>Intel® DL Boost</a:t>
          </a:r>
        </a:p>
        <a:p>
          <a:pPr marL="60325" indent="-60325">
            <a:spcAft>
              <a:spcPts val="0"/>
            </a:spcAft>
            <a:buNone/>
          </a:pPr>
          <a:r>
            <a:rPr lang="en-US" sz="800">
              <a:solidFill>
                <a:schemeClr val="bg1"/>
              </a:solidFill>
              <a:latin typeface="+mn-lt"/>
              <a:ea typeface="+mn-ea"/>
              <a:cs typeface="+mn-cs"/>
            </a:rPr>
            <a:t>- VNNI/</a:t>
          </a:r>
          <a:r>
            <a:rPr lang="en-US" sz="800">
              <a:solidFill>
                <a:schemeClr val="bg1"/>
              </a:solidFill>
              <a:latin typeface="+mn-lt"/>
              <a:ea typeface="+mn-ea"/>
              <a:cs typeface="+mn-cs"/>
              <a:sym typeface="Wingdings" panose="05000000000000000000" pitchFamily="2" charset="2"/>
            </a:rPr>
            <a:t>INT8 datatype + </a:t>
          </a:r>
        </a:p>
        <a:p>
          <a:pPr marL="117475" indent="-117475">
            <a:spcAft>
              <a:spcPts val="0"/>
            </a:spcAft>
            <a:buNone/>
          </a:pPr>
          <a:r>
            <a:rPr lang="en-US" sz="800">
              <a:solidFill>
                <a:schemeClr val="bg1"/>
              </a:solidFill>
              <a:latin typeface="+mn-lt"/>
              <a:ea typeface="+mn-ea"/>
              <a:cs typeface="+mn-cs"/>
              <a:sym typeface="Wingdings" panose="05000000000000000000" pitchFamily="2" charset="2"/>
            </a:rPr>
            <a:t>Intel® AVX-512 instr.</a:t>
          </a:r>
        </a:p>
      </dgm:t>
    </dgm:pt>
    <dgm:pt modelId="{9ADA98AB-C5D3-456F-A64C-070A306133DD}" type="parTrans" cxnId="{413E78A1-FCED-468B-8845-82C3BCFF0583}">
      <dgm:prSet/>
      <dgm:spPr/>
      <dgm:t>
        <a:bodyPr/>
        <a:lstStyle/>
        <a:p>
          <a:endParaRPr lang="en-US" sz="800">
            <a:solidFill>
              <a:schemeClr val="accent1"/>
            </a:solidFill>
          </a:endParaRPr>
        </a:p>
      </dgm:t>
    </dgm:pt>
    <dgm:pt modelId="{6DF4050E-C114-4CDE-98AC-D05833977D63}" type="sibTrans" cxnId="{413E78A1-FCED-468B-8845-82C3BCFF0583}">
      <dgm:prSet/>
      <dgm:spPr/>
      <dgm:t>
        <a:bodyPr/>
        <a:lstStyle/>
        <a:p>
          <a:endParaRPr lang="en-US" sz="800">
            <a:solidFill>
              <a:schemeClr val="accent1"/>
            </a:solidFill>
          </a:endParaRPr>
        </a:p>
      </dgm:t>
    </dgm:pt>
    <dgm:pt modelId="{FDE8A6EF-EAA8-4222-85FA-A315F741E0BA}">
      <dgm:prSet phldrT="[Text]" custT="1"/>
      <dgm:spPr>
        <a:xfrm>
          <a:off x="5984782" y="1300558"/>
          <a:ext cx="1034045" cy="228421"/>
        </a:xfrm>
      </dgm:spPr>
      <dgm:t>
        <a:bodyPr/>
        <a:lstStyle/>
        <a:p>
          <a:pPr>
            <a:spcAft>
              <a:spcPts val="0"/>
            </a:spcAft>
            <a:buNone/>
          </a:pPr>
          <a:endParaRPr lang="en-US" sz="800" kern="1200">
            <a:solidFill>
              <a:schemeClr val="bg1"/>
            </a:solidFill>
            <a:latin typeface="IntelOne Display Regular"/>
            <a:ea typeface="Helvetica Neue"/>
            <a:cs typeface="Helvetica Neue"/>
          </a:endParaRPr>
        </a:p>
        <a:p>
          <a:pPr>
            <a:spcAft>
              <a:spcPts val="0"/>
            </a:spcAft>
            <a:buNone/>
          </a:pPr>
          <a:endParaRPr lang="en-US" sz="800" kern="1200">
            <a:solidFill>
              <a:schemeClr val="bg1"/>
            </a:solidFill>
            <a:latin typeface="IntelOne Display Regular"/>
            <a:ea typeface="Helvetica Neue"/>
            <a:cs typeface="Helvetica Neue"/>
          </a:endParaRPr>
        </a:p>
        <a:p>
          <a:pPr>
            <a:spcAft>
              <a:spcPts val="0"/>
            </a:spcAft>
            <a:buNone/>
          </a:pPr>
          <a:endParaRPr lang="en-US" sz="800" kern="1200">
            <a:solidFill>
              <a:schemeClr val="bg1"/>
            </a:solidFill>
            <a:latin typeface="IntelOne Display Regular"/>
            <a:ea typeface="Helvetica Neue"/>
            <a:cs typeface="Helvetica Neue"/>
          </a:endParaRPr>
        </a:p>
        <a:p>
          <a:pPr>
            <a:spcAft>
              <a:spcPts val="0"/>
            </a:spcAft>
            <a:buNone/>
          </a:pPr>
          <a:r>
            <a:rPr lang="en-US" sz="800" kern="1200">
              <a:solidFill>
                <a:schemeClr val="bg1"/>
              </a:solidFill>
              <a:latin typeface="IntelOne Display Regular"/>
              <a:ea typeface="Helvetica Neue"/>
              <a:cs typeface="Helvetica Neue"/>
            </a:rPr>
            <a:t>Intel® Advance Matrix Extensions (AMX)® </a:t>
          </a:r>
        </a:p>
      </dgm:t>
    </dgm:pt>
    <dgm:pt modelId="{E7F44ABC-CABF-4F12-93DF-9DFB7CF34015}" type="sibTrans" cxnId="{36668C65-C438-4751-A5B5-07EE3ED30973}">
      <dgm:prSet/>
      <dgm:spPr/>
      <dgm:t>
        <a:bodyPr/>
        <a:lstStyle/>
        <a:p>
          <a:endParaRPr lang="en-US" sz="800">
            <a:solidFill>
              <a:schemeClr val="accent1"/>
            </a:solidFill>
          </a:endParaRPr>
        </a:p>
      </dgm:t>
    </dgm:pt>
    <dgm:pt modelId="{74D81261-2016-4211-9C54-E68BC4A14B27}" type="parTrans" cxnId="{36668C65-C438-4751-A5B5-07EE3ED30973}">
      <dgm:prSet/>
      <dgm:spPr/>
      <dgm:t>
        <a:bodyPr/>
        <a:lstStyle/>
        <a:p>
          <a:endParaRPr lang="en-US" sz="800">
            <a:solidFill>
              <a:schemeClr val="accent1"/>
            </a:solidFill>
          </a:endParaRPr>
        </a:p>
      </dgm:t>
    </dgm:pt>
    <dgm:pt modelId="{6F1B69FA-D440-43CE-AC11-377CB7907606}">
      <dgm:prSet phldrT="[Text]" custT="1"/>
      <dgm:spPr>
        <a:noFill/>
        <a:ln>
          <a:noFill/>
        </a:ln>
        <a:effectLst/>
      </dgm:spPr>
      <dgm:t>
        <a:bodyPr spcFirstLastPara="0" vert="horz" wrap="square" lIns="78654" tIns="0" rIns="0" bIns="0" numCol="1" spcCol="1270" anchor="t" anchorCtr="0"/>
        <a:lstStyle/>
        <a:p>
          <a:pPr>
            <a:spcAft>
              <a:spcPts val="0"/>
            </a:spcAft>
            <a:buNone/>
          </a:pPr>
          <a:endParaRPr lang="en-US" sz="800" b="0" kern="1200">
            <a:solidFill>
              <a:schemeClr val="bg1"/>
            </a:solidFill>
            <a:latin typeface="+mn-lt"/>
            <a:ea typeface="Helvetica Neue"/>
            <a:cs typeface="Helvetica Neue"/>
          </a:endParaRPr>
        </a:p>
        <a:p>
          <a:pPr>
            <a:spcAft>
              <a:spcPts val="0"/>
            </a:spcAft>
            <a:buNone/>
          </a:pPr>
          <a:endParaRPr lang="en-US" sz="800" b="0" kern="1200">
            <a:solidFill>
              <a:schemeClr val="bg1"/>
            </a:solidFill>
            <a:latin typeface="+mn-lt"/>
            <a:ea typeface="Helvetica Neue"/>
            <a:cs typeface="Helvetica Neue"/>
          </a:endParaRPr>
        </a:p>
        <a:p>
          <a:pPr>
            <a:spcAft>
              <a:spcPts val="0"/>
            </a:spcAft>
            <a:buNone/>
          </a:pPr>
          <a:endParaRPr lang="en-US" sz="800" b="0" kern="1200">
            <a:solidFill>
              <a:schemeClr val="bg1"/>
            </a:solidFill>
            <a:latin typeface="+mn-lt"/>
            <a:ea typeface="+mn-ea"/>
            <a:cs typeface="+mn-cs"/>
          </a:endParaRPr>
        </a:p>
        <a:p>
          <a:pPr>
            <a:spcAft>
              <a:spcPts val="0"/>
            </a:spcAft>
            <a:buNone/>
          </a:pPr>
          <a:r>
            <a:rPr lang="en-US" sz="800" b="0" kern="1200">
              <a:solidFill>
                <a:schemeClr val="bg1"/>
              </a:solidFill>
              <a:latin typeface="+mn-lt"/>
              <a:ea typeface="+mn-ea"/>
              <a:cs typeface="+mn-cs"/>
            </a:rPr>
            <a:t>Intel® DL Boost</a:t>
          </a:r>
        </a:p>
        <a:p>
          <a:pPr>
            <a:spcAft>
              <a:spcPts val="0"/>
            </a:spcAft>
            <a:buNone/>
          </a:pPr>
          <a:r>
            <a:rPr lang="en-US" sz="800" kern="1200">
              <a:solidFill>
                <a:schemeClr val="bg1"/>
              </a:solidFill>
              <a:latin typeface="+mn-lt"/>
              <a:ea typeface="+mn-ea"/>
              <a:cs typeface="+mn-cs"/>
            </a:rPr>
            <a:t>- VNNI/</a:t>
          </a:r>
          <a:r>
            <a:rPr lang="en-US" sz="800" kern="1200">
              <a:solidFill>
                <a:schemeClr val="bg1"/>
              </a:solidFill>
              <a:latin typeface="+mn-lt"/>
              <a:ea typeface="+mn-ea"/>
              <a:cs typeface="+mn-cs"/>
              <a:sym typeface="Wingdings" panose="05000000000000000000" pitchFamily="2" charset="2"/>
            </a:rPr>
            <a:t>INT8 datatype + </a:t>
          </a:r>
        </a:p>
        <a:p>
          <a:pPr>
            <a:spcAft>
              <a:spcPts val="0"/>
            </a:spcAft>
            <a:buNone/>
          </a:pPr>
          <a:r>
            <a:rPr lang="en-US" sz="800" kern="1200">
              <a:solidFill>
                <a:schemeClr val="bg1"/>
              </a:solidFill>
              <a:latin typeface="+mn-lt"/>
              <a:ea typeface="+mn-ea"/>
              <a:cs typeface="+mn-cs"/>
              <a:sym typeface="Wingdings" panose="05000000000000000000" pitchFamily="2" charset="2"/>
            </a:rPr>
            <a:t>Intel® AVX-512 instr.</a:t>
          </a:r>
          <a:endParaRPr lang="en-US" sz="800" kern="1200">
            <a:solidFill>
              <a:schemeClr val="bg1"/>
            </a:solidFill>
            <a:latin typeface="+mn-lt"/>
            <a:ea typeface="+mn-ea"/>
            <a:cs typeface="Calibri" panose="020F0502020204030204" pitchFamily="34" charset="0"/>
          </a:endParaRPr>
        </a:p>
      </dgm:t>
    </dgm:pt>
    <dgm:pt modelId="{F91B8DC4-9AC4-4BE6-9093-62AC7348FF2E}" type="sibTrans" cxnId="{84623EB4-EA32-4A4A-AE19-44771835EE5E}">
      <dgm:prSet/>
      <dgm:spPr/>
      <dgm:t>
        <a:bodyPr/>
        <a:lstStyle/>
        <a:p>
          <a:endParaRPr lang="en-US" sz="800">
            <a:solidFill>
              <a:schemeClr val="accent1"/>
            </a:solidFill>
          </a:endParaRPr>
        </a:p>
      </dgm:t>
    </dgm:pt>
    <dgm:pt modelId="{ED441E10-5F50-4346-89CA-21977A98AE69}" type="parTrans" cxnId="{84623EB4-EA32-4A4A-AE19-44771835EE5E}">
      <dgm:prSet/>
      <dgm:spPr/>
      <dgm:t>
        <a:bodyPr/>
        <a:lstStyle/>
        <a:p>
          <a:endParaRPr lang="en-US" sz="800">
            <a:solidFill>
              <a:schemeClr val="accent1"/>
            </a:solidFill>
          </a:endParaRPr>
        </a:p>
      </dgm:t>
    </dgm:pt>
    <dgm:pt modelId="{81D084FD-93E9-4852-B046-31E5730B94EE}" type="pres">
      <dgm:prSet presAssocID="{DE08C0F4-D570-40B5-A598-4DE7C9A203E7}" presName="arrowDiagram" presStyleCnt="0">
        <dgm:presLayoutVars>
          <dgm:chMax val="5"/>
          <dgm:dir/>
          <dgm:resizeHandles val="exact"/>
        </dgm:presLayoutVars>
      </dgm:prSet>
      <dgm:spPr/>
    </dgm:pt>
    <dgm:pt modelId="{F7B14708-97D6-4739-A2FE-9262073BF9C0}" type="pres">
      <dgm:prSet presAssocID="{DE08C0F4-D570-40B5-A598-4DE7C9A203E7}" presName="arrow" presStyleLbl="bgShp" presStyleIdx="0" presStyleCnt="1" custScaleX="154333" custLinFactNeighborX="11530" custLinFactNeighborY="-1455"/>
      <dgm:spPr>
        <a:xfrm>
          <a:off x="1459507" y="0"/>
          <a:ext cx="6146646" cy="3244695"/>
        </a:xfrm>
        <a:prstGeom prst="swooshArrow">
          <a:avLst>
            <a:gd name="adj1" fmla="val 25000"/>
            <a:gd name="adj2" fmla="val 25000"/>
          </a:avLst>
        </a:prstGeom>
      </dgm:spPr>
    </dgm:pt>
    <dgm:pt modelId="{1E83CC62-A28D-4DE4-AEEC-AAC8CDB99F47}" type="pres">
      <dgm:prSet presAssocID="{DE08C0F4-D570-40B5-A598-4DE7C9A203E7}" presName="arrowDiagram4" presStyleCnt="0"/>
      <dgm:spPr/>
    </dgm:pt>
    <dgm:pt modelId="{67367551-1441-4690-8FD2-B6CFD1241BA4}" type="pres">
      <dgm:prSet presAssocID="{B48CB957-EFBB-46A4-A28E-3DE5E3FB9ACF}" presName="bullet4a" presStyleLbl="node1" presStyleIdx="0" presStyleCnt="4" custLinFactY="-115217" custLinFactNeighborY="-200000"/>
      <dgm:spPr/>
    </dgm:pt>
    <dgm:pt modelId="{759EAF1B-F7F6-413B-952F-295F1736F151}" type="pres">
      <dgm:prSet presAssocID="{B48CB957-EFBB-46A4-A28E-3DE5E3FB9ACF}" presName="textBox4a" presStyleLbl="revTx" presStyleIdx="0" presStyleCnt="4" custScaleX="193109" custLinFactNeighborX="-30798" custLinFactNeighborY="8586">
        <dgm:presLayoutVars>
          <dgm:bulletEnabled val="1"/>
        </dgm:presLayoutVars>
      </dgm:prSet>
      <dgm:spPr>
        <a:prstGeom prst="rect">
          <a:avLst/>
        </a:prstGeom>
      </dgm:spPr>
    </dgm:pt>
    <dgm:pt modelId="{07DCC18F-690E-456E-89D1-E704C0E818F4}" type="pres">
      <dgm:prSet presAssocID="{668EA2F9-CF2D-4E76-AF48-E8443B9CBBB8}" presName="bullet4b" presStyleLbl="node1" presStyleIdx="1" presStyleCnt="4" custLinFactX="89611" custLinFactNeighborX="100000" custLinFactNeighborY="-82973"/>
      <dgm:spPr/>
    </dgm:pt>
    <dgm:pt modelId="{4837EAD7-6909-443A-A2D3-B957DD981F60}" type="pres">
      <dgm:prSet presAssocID="{668EA2F9-CF2D-4E76-AF48-E8443B9CBBB8}" presName="textBox4b" presStyleLbl="revTx" presStyleIdx="1" presStyleCnt="4" custScaleY="72837" custLinFactNeighborX="4286" custLinFactNeighborY="1746">
        <dgm:presLayoutVars>
          <dgm:bulletEnabled val="1"/>
        </dgm:presLayoutVars>
      </dgm:prSet>
      <dgm:spPr>
        <a:prstGeom prst="rect">
          <a:avLst/>
        </a:prstGeom>
      </dgm:spPr>
    </dgm:pt>
    <dgm:pt modelId="{CC381EB3-4726-4193-A897-C10678D73555}" type="pres">
      <dgm:prSet presAssocID="{6F1B69FA-D440-43CE-AC11-377CB7907606}" presName="bullet4c" presStyleLbl="node1" presStyleIdx="2" presStyleCnt="4" custLinFactX="109465" custLinFactNeighborX="200000" custLinFactNeighborY="-24181"/>
      <dgm:spPr/>
    </dgm:pt>
    <dgm:pt modelId="{4382F973-7571-4A7B-99CE-9260A083DCC9}" type="pres">
      <dgm:prSet presAssocID="{6F1B69FA-D440-43CE-AC11-377CB7907606}" presName="textBox4c" presStyleLbl="revTx" presStyleIdx="2" presStyleCnt="4" custScaleY="78192" custLinFactNeighborX="50565" custLinFactNeighborY="1299">
        <dgm:presLayoutVars>
          <dgm:bulletEnabled val="1"/>
        </dgm:presLayoutVars>
      </dgm:prSet>
      <dgm:spPr/>
    </dgm:pt>
    <dgm:pt modelId="{DD59AF3C-38C0-4881-BB91-7BA7EFC82D25}" type="pres">
      <dgm:prSet presAssocID="{FDE8A6EF-EAA8-4222-85FA-A315F741E0BA}" presName="bullet4d" presStyleLbl="node1" presStyleIdx="3" presStyleCnt="4" custLinFactX="163212" custLinFactNeighborX="200000" custLinFactNeighborY="7841"/>
      <dgm:spPr/>
    </dgm:pt>
    <dgm:pt modelId="{FD90C5E4-8F97-4268-8BE6-F98EDC3550C4}" type="pres">
      <dgm:prSet presAssocID="{FDE8A6EF-EAA8-4222-85FA-A315F741E0BA}" presName="textBox4d" presStyleLbl="revTx" presStyleIdx="3" presStyleCnt="4" custScaleY="91639" custLinFactNeighborX="85797" custLinFactNeighborY="1112">
        <dgm:presLayoutVars>
          <dgm:bulletEnabled val="1"/>
        </dgm:presLayoutVars>
      </dgm:prSet>
      <dgm:spPr>
        <a:prstGeom prst="rect">
          <a:avLst/>
        </a:prstGeom>
      </dgm:spPr>
    </dgm:pt>
  </dgm:ptLst>
  <dgm:cxnLst>
    <dgm:cxn modelId="{CEF38132-3645-438A-80F8-F7D39A30CE57}" type="presOf" srcId="{DE08C0F4-D570-40B5-A598-4DE7C9A203E7}" destId="{81D084FD-93E9-4852-B046-31E5730B94EE}" srcOrd="0" destOrd="0" presId="urn:microsoft.com/office/officeart/2005/8/layout/arrow2"/>
    <dgm:cxn modelId="{8FA56137-E1C2-48DB-9D22-BB64C8A851D3}" type="presOf" srcId="{668EA2F9-CF2D-4E76-AF48-E8443B9CBBB8}" destId="{4837EAD7-6909-443A-A2D3-B957DD981F60}" srcOrd="0" destOrd="0" presId="urn:microsoft.com/office/officeart/2005/8/layout/arrow2"/>
    <dgm:cxn modelId="{A6010E43-F3DD-4743-A64F-C858358AC8BF}" type="presOf" srcId="{B48CB957-EFBB-46A4-A28E-3DE5E3FB9ACF}" destId="{759EAF1B-F7F6-413B-952F-295F1736F151}" srcOrd="0" destOrd="0" presId="urn:microsoft.com/office/officeart/2005/8/layout/arrow2"/>
    <dgm:cxn modelId="{36668C65-C438-4751-A5B5-07EE3ED30973}" srcId="{DE08C0F4-D570-40B5-A598-4DE7C9A203E7}" destId="{FDE8A6EF-EAA8-4222-85FA-A315F741E0BA}" srcOrd="3" destOrd="0" parTransId="{74D81261-2016-4211-9C54-E68BC4A14B27}" sibTransId="{E7F44ABC-CABF-4F12-93DF-9DFB7CF34015}"/>
    <dgm:cxn modelId="{E820FA70-0176-40AD-9BA4-DFA3FDBF6F81}" srcId="{DE08C0F4-D570-40B5-A598-4DE7C9A203E7}" destId="{B48CB957-EFBB-46A4-A28E-3DE5E3FB9ACF}" srcOrd="0" destOrd="0" parTransId="{03DEE89F-6955-4BCC-96BD-5EE98AED3C4A}" sibTransId="{FC3FE530-05AA-4056-A776-7324F1BCC988}"/>
    <dgm:cxn modelId="{58DEB556-3C29-4D30-AD03-3AA89688D09D}" type="presOf" srcId="{FDE8A6EF-EAA8-4222-85FA-A315F741E0BA}" destId="{FD90C5E4-8F97-4268-8BE6-F98EDC3550C4}" srcOrd="0" destOrd="0" presId="urn:microsoft.com/office/officeart/2005/8/layout/arrow2"/>
    <dgm:cxn modelId="{413E78A1-FCED-468B-8845-82C3BCFF0583}" srcId="{DE08C0F4-D570-40B5-A598-4DE7C9A203E7}" destId="{668EA2F9-CF2D-4E76-AF48-E8443B9CBBB8}" srcOrd="1" destOrd="0" parTransId="{9ADA98AB-C5D3-456F-A64C-070A306133DD}" sibTransId="{6DF4050E-C114-4CDE-98AC-D05833977D63}"/>
    <dgm:cxn modelId="{84623EB4-EA32-4A4A-AE19-44771835EE5E}" srcId="{DE08C0F4-D570-40B5-A598-4DE7C9A203E7}" destId="{6F1B69FA-D440-43CE-AC11-377CB7907606}" srcOrd="2" destOrd="0" parTransId="{ED441E10-5F50-4346-89CA-21977A98AE69}" sibTransId="{F91B8DC4-9AC4-4BE6-9093-62AC7348FF2E}"/>
    <dgm:cxn modelId="{83560BB6-21C2-4C57-A951-E794538198ED}" type="presOf" srcId="{6F1B69FA-D440-43CE-AC11-377CB7907606}" destId="{4382F973-7571-4A7B-99CE-9260A083DCC9}" srcOrd="0" destOrd="0" presId="urn:microsoft.com/office/officeart/2005/8/layout/arrow2"/>
    <dgm:cxn modelId="{A57AB91B-836A-4BAB-B731-A8E74110F12B}" type="presParOf" srcId="{81D084FD-93E9-4852-B046-31E5730B94EE}" destId="{F7B14708-97D6-4739-A2FE-9262073BF9C0}" srcOrd="0" destOrd="0" presId="urn:microsoft.com/office/officeart/2005/8/layout/arrow2"/>
    <dgm:cxn modelId="{5B8BBE0F-79AE-4F93-A574-C1E410B6D80D}" type="presParOf" srcId="{81D084FD-93E9-4852-B046-31E5730B94EE}" destId="{1E83CC62-A28D-4DE4-AEEC-AAC8CDB99F47}" srcOrd="1" destOrd="0" presId="urn:microsoft.com/office/officeart/2005/8/layout/arrow2"/>
    <dgm:cxn modelId="{784B5B04-4E9A-4231-814D-367457078F85}" type="presParOf" srcId="{1E83CC62-A28D-4DE4-AEEC-AAC8CDB99F47}" destId="{67367551-1441-4690-8FD2-B6CFD1241BA4}" srcOrd="0" destOrd="0" presId="urn:microsoft.com/office/officeart/2005/8/layout/arrow2"/>
    <dgm:cxn modelId="{A94714FC-42B6-4165-950D-28CE58616EDD}" type="presParOf" srcId="{1E83CC62-A28D-4DE4-AEEC-AAC8CDB99F47}" destId="{759EAF1B-F7F6-413B-952F-295F1736F151}" srcOrd="1" destOrd="0" presId="urn:microsoft.com/office/officeart/2005/8/layout/arrow2"/>
    <dgm:cxn modelId="{90889D63-9D16-4C59-B310-26F8A2858D6E}" type="presParOf" srcId="{1E83CC62-A28D-4DE4-AEEC-AAC8CDB99F47}" destId="{07DCC18F-690E-456E-89D1-E704C0E818F4}" srcOrd="2" destOrd="0" presId="urn:microsoft.com/office/officeart/2005/8/layout/arrow2"/>
    <dgm:cxn modelId="{1DB6766A-37AD-4CB2-A81A-98DDEB39C0CB}" type="presParOf" srcId="{1E83CC62-A28D-4DE4-AEEC-AAC8CDB99F47}" destId="{4837EAD7-6909-443A-A2D3-B957DD981F60}" srcOrd="3" destOrd="0" presId="urn:microsoft.com/office/officeart/2005/8/layout/arrow2"/>
    <dgm:cxn modelId="{D1C0588D-FF48-4E79-98C7-08D5C54D4B61}" type="presParOf" srcId="{1E83CC62-A28D-4DE4-AEEC-AAC8CDB99F47}" destId="{CC381EB3-4726-4193-A897-C10678D73555}" srcOrd="4" destOrd="0" presId="urn:microsoft.com/office/officeart/2005/8/layout/arrow2"/>
    <dgm:cxn modelId="{ECB1B8E2-8389-49AB-BA4B-591DD5C5D32F}" type="presParOf" srcId="{1E83CC62-A28D-4DE4-AEEC-AAC8CDB99F47}" destId="{4382F973-7571-4A7B-99CE-9260A083DCC9}" srcOrd="5" destOrd="0" presId="urn:microsoft.com/office/officeart/2005/8/layout/arrow2"/>
    <dgm:cxn modelId="{B3CD9C63-701C-46F8-A348-82FF45423CF6}" type="presParOf" srcId="{1E83CC62-A28D-4DE4-AEEC-AAC8CDB99F47}" destId="{DD59AF3C-38C0-4881-BB91-7BA7EFC82D25}" srcOrd="6" destOrd="0" presId="urn:microsoft.com/office/officeart/2005/8/layout/arrow2"/>
    <dgm:cxn modelId="{F037EDD8-22C1-4D06-9075-4815782BA031}" type="presParOf" srcId="{1E83CC62-A28D-4DE4-AEEC-AAC8CDB99F47}" destId="{FD90C5E4-8F97-4268-8BE6-F98EDC3550C4}"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14708-97D6-4739-A2FE-9262073BF9C0}">
      <dsp:nvSpPr>
        <dsp:cNvPr id="0" name=""/>
        <dsp:cNvSpPr/>
      </dsp:nvSpPr>
      <dsp:spPr>
        <a:xfrm>
          <a:off x="964525" y="0"/>
          <a:ext cx="8484714" cy="34360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67551-1441-4690-8FD2-B6CFD1241BA4}">
      <dsp:nvSpPr>
        <dsp:cNvPr id="0" name=""/>
        <dsp:cNvSpPr/>
      </dsp:nvSpPr>
      <dsp:spPr>
        <a:xfrm>
          <a:off x="2517306" y="2156460"/>
          <a:ext cx="126446" cy="12644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9EAF1B-F7F6-413B-952F-295F1736F151}">
      <dsp:nvSpPr>
        <dsp:cNvPr id="0" name=""/>
        <dsp:cNvSpPr/>
      </dsp:nvSpPr>
      <dsp:spPr>
        <a:xfrm>
          <a:off x="1853338" y="2618264"/>
          <a:ext cx="1815419" cy="817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001" tIns="0" rIns="0" bIns="0" numCol="1" spcCol="1270" anchor="t" anchorCtr="0">
          <a:noAutofit/>
        </a:bodyPr>
        <a:lstStyle/>
        <a:p>
          <a:pPr marL="0" lvl="0" indent="0" algn="l" defTabSz="355600">
            <a:lnSpc>
              <a:spcPct val="90000"/>
            </a:lnSpc>
            <a:spcBef>
              <a:spcPct val="0"/>
            </a:spcBef>
            <a:spcAft>
              <a:spcPts val="0"/>
            </a:spcAft>
            <a:buNone/>
          </a:pPr>
          <a:r>
            <a:rPr lang="en-US" sz="800" kern="1200">
              <a:solidFill>
                <a:schemeClr val="bg1"/>
              </a:solidFill>
              <a:latin typeface="+mn-lt"/>
              <a:ea typeface="+mn-ea"/>
              <a:cs typeface="+mn-cs"/>
            </a:rPr>
            <a:t>Intel® Advanced Vector Extensions 512 </a:t>
          </a:r>
        </a:p>
        <a:p>
          <a:pPr marL="0" lvl="0" indent="0" algn="l" defTabSz="355600">
            <a:lnSpc>
              <a:spcPct val="90000"/>
            </a:lnSpc>
            <a:spcBef>
              <a:spcPct val="0"/>
            </a:spcBef>
            <a:spcAft>
              <a:spcPts val="0"/>
            </a:spcAft>
            <a:buNone/>
          </a:pPr>
          <a:r>
            <a:rPr lang="en-US" sz="800" kern="1200">
              <a:solidFill>
                <a:schemeClr val="bg1"/>
              </a:solidFill>
              <a:latin typeface="+mn-lt"/>
              <a:ea typeface="+mn-ea"/>
              <a:cs typeface="+mn-cs"/>
            </a:rPr>
            <a:t>     (Intel® AVX-512)</a:t>
          </a:r>
        </a:p>
        <a:p>
          <a:pPr marL="0" lvl="0" indent="0" algn="l" defTabSz="355600">
            <a:lnSpc>
              <a:spcPct val="90000"/>
            </a:lnSpc>
            <a:spcBef>
              <a:spcPct val="0"/>
            </a:spcBef>
            <a:spcAft>
              <a:spcPts val="0"/>
            </a:spcAft>
            <a:buNone/>
          </a:pPr>
          <a:r>
            <a:rPr kumimoji="0" lang="en-US" sz="800" b="0" i="0" u="none" strike="noStrike" kern="1200" cap="none" normalizeH="0" baseline="0">
              <a:ln/>
              <a:solidFill>
                <a:schemeClr val="bg1"/>
              </a:solidFill>
              <a:effectLst/>
              <a:latin typeface="+mn-lt"/>
              <a:ea typeface="+mn-ea"/>
              <a:cs typeface="+mn-cs"/>
            </a:rPr>
            <a:t> -</a:t>
          </a:r>
          <a:r>
            <a:rPr kumimoji="0" lang="en-US" sz="800" b="0" i="0" u="none" strike="noStrike" kern="1200" cap="none" normalizeH="0" baseline="0">
              <a:ln/>
              <a:solidFill>
                <a:schemeClr val="bg1"/>
              </a:solidFill>
              <a:effectLst/>
              <a:latin typeface="+mn-lt"/>
              <a:ea typeface="+mn-ea"/>
              <a:cs typeface="Arial" charset="0"/>
            </a:rPr>
            <a:t>Up to two 512-bit FMAs</a:t>
          </a:r>
        </a:p>
        <a:p>
          <a:pPr lvl="0" algn="l" defTabSz="355600">
            <a:lnSpc>
              <a:spcPct val="90000"/>
            </a:lnSpc>
            <a:spcBef>
              <a:spcPct val="0"/>
            </a:spcBef>
            <a:spcAft>
              <a:spcPts val="0"/>
            </a:spcAft>
            <a:buNone/>
          </a:pPr>
          <a:r>
            <a:rPr kumimoji="0" lang="en-US" sz="800" b="0" i="0" u="none" strike="noStrike" kern="1200" cap="none" normalizeH="0" baseline="0">
              <a:ln/>
              <a:solidFill>
                <a:schemeClr val="bg1"/>
              </a:solidFill>
              <a:effectLst/>
              <a:latin typeface="+mn-lt"/>
              <a:ea typeface="+mn-ea"/>
              <a:cs typeface="Arial" charset="0"/>
            </a:rPr>
            <a:t>- 512-bit FP and Integer</a:t>
          </a:r>
        </a:p>
        <a:p>
          <a:pPr lvl="0" algn="l" defTabSz="355600">
            <a:lnSpc>
              <a:spcPct val="90000"/>
            </a:lnSpc>
            <a:spcBef>
              <a:spcPct val="0"/>
            </a:spcBef>
            <a:spcAft>
              <a:spcPts val="0"/>
            </a:spcAft>
            <a:buNone/>
          </a:pPr>
          <a:r>
            <a:rPr kumimoji="0" lang="en-US" sz="800" b="0" i="0" u="none" strike="noStrike" kern="1200" cap="none" normalizeH="0" baseline="0">
              <a:ln/>
              <a:solidFill>
                <a:schemeClr val="bg1"/>
              </a:solidFill>
              <a:effectLst/>
              <a:latin typeface="+mn-lt"/>
              <a:ea typeface="+mn-ea"/>
              <a:cs typeface="Arial" charset="0"/>
            </a:rPr>
            <a:t>- FP32 datatype</a:t>
          </a:r>
        </a:p>
      </dsp:txBody>
      <dsp:txXfrm>
        <a:off x="1853338" y="2618264"/>
        <a:ext cx="1815419" cy="817777"/>
      </dsp:txXfrm>
    </dsp:sp>
    <dsp:sp modelId="{07DCC18F-690E-456E-89D1-E704C0E818F4}">
      <dsp:nvSpPr>
        <dsp:cNvPr id="0" name=""/>
        <dsp:cNvSpPr/>
      </dsp:nvSpPr>
      <dsp:spPr>
        <a:xfrm>
          <a:off x="3827644" y="1573354"/>
          <a:ext cx="219906" cy="21990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837EAD7-6909-443A-A2D3-B957DD981F60}">
      <dsp:nvSpPr>
        <dsp:cNvPr id="0" name=""/>
        <dsp:cNvSpPr/>
      </dsp:nvSpPr>
      <dsp:spPr>
        <a:xfrm>
          <a:off x="3570113" y="2106454"/>
          <a:ext cx="1154510" cy="1143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24" tIns="0" rIns="0" bIns="0" numCol="1" spcCol="1270" anchor="t" anchorCtr="0">
          <a:noAutofit/>
        </a:bodyPr>
        <a:lstStyle/>
        <a:p>
          <a:pPr marL="0" lvl="0" algn="l" defTabSz="355600">
            <a:lnSpc>
              <a:spcPct val="90000"/>
            </a:lnSpc>
            <a:spcBef>
              <a:spcPct val="0"/>
            </a:spcBef>
            <a:spcAft>
              <a:spcPts val="0"/>
            </a:spcAft>
            <a:buNone/>
          </a:pPr>
          <a:endParaRPr lang="en-US" sz="800" b="0" kern="1200">
            <a:solidFill>
              <a:schemeClr val="bg1"/>
            </a:solidFill>
            <a:latin typeface="+mn-lt"/>
            <a:ea typeface="+mn-ea"/>
            <a:cs typeface="+mn-cs"/>
          </a:endParaRPr>
        </a:p>
        <a:p>
          <a:pPr marL="0" lvl="0" algn="l" defTabSz="355600">
            <a:lnSpc>
              <a:spcPct val="90000"/>
            </a:lnSpc>
            <a:spcBef>
              <a:spcPct val="0"/>
            </a:spcBef>
            <a:spcAft>
              <a:spcPts val="0"/>
            </a:spcAft>
            <a:buNone/>
          </a:pPr>
          <a:r>
            <a:rPr lang="en-US" sz="800" b="0" kern="1200">
              <a:solidFill>
                <a:schemeClr val="bg1"/>
              </a:solidFill>
              <a:latin typeface="+mn-lt"/>
              <a:ea typeface="+mn-ea"/>
              <a:cs typeface="+mn-cs"/>
            </a:rPr>
            <a:t>Intel® DL Boost</a:t>
          </a:r>
        </a:p>
        <a:p>
          <a:pPr marL="60325" lvl="0" indent="-60325" algn="l" defTabSz="355600">
            <a:lnSpc>
              <a:spcPct val="90000"/>
            </a:lnSpc>
            <a:spcBef>
              <a:spcPct val="0"/>
            </a:spcBef>
            <a:spcAft>
              <a:spcPts val="0"/>
            </a:spcAft>
            <a:buNone/>
          </a:pPr>
          <a:r>
            <a:rPr lang="en-US" sz="800" kern="1200">
              <a:solidFill>
                <a:schemeClr val="bg1"/>
              </a:solidFill>
              <a:latin typeface="+mn-lt"/>
              <a:ea typeface="+mn-ea"/>
              <a:cs typeface="+mn-cs"/>
            </a:rPr>
            <a:t>- VNNI/</a:t>
          </a:r>
          <a:r>
            <a:rPr lang="en-US" sz="800" kern="1200">
              <a:solidFill>
                <a:schemeClr val="bg1"/>
              </a:solidFill>
              <a:latin typeface="+mn-lt"/>
              <a:ea typeface="+mn-ea"/>
              <a:cs typeface="+mn-cs"/>
              <a:sym typeface="Wingdings" panose="05000000000000000000" pitchFamily="2" charset="2"/>
            </a:rPr>
            <a:t>INT8 datatype + </a:t>
          </a:r>
        </a:p>
        <a:p>
          <a:pPr marL="117475" lvl="0" indent="-117475" algn="l" defTabSz="355600">
            <a:lnSpc>
              <a:spcPct val="90000"/>
            </a:lnSpc>
            <a:spcBef>
              <a:spcPct val="0"/>
            </a:spcBef>
            <a:spcAft>
              <a:spcPts val="0"/>
            </a:spcAft>
            <a:buNone/>
          </a:pPr>
          <a:r>
            <a:rPr lang="en-US" sz="800" kern="1200">
              <a:solidFill>
                <a:schemeClr val="bg1"/>
              </a:solidFill>
              <a:latin typeface="+mn-lt"/>
              <a:ea typeface="+mn-ea"/>
              <a:cs typeface="+mn-cs"/>
              <a:sym typeface="Wingdings" panose="05000000000000000000" pitchFamily="2" charset="2"/>
            </a:rPr>
            <a:t>Intel® AVX-512 instr.</a:t>
          </a:r>
        </a:p>
      </dsp:txBody>
      <dsp:txXfrm>
        <a:off x="3570113" y="2106454"/>
        <a:ext cx="1154510" cy="1143738"/>
      </dsp:txXfrm>
    </dsp:sp>
    <dsp:sp modelId="{CC381EB3-4726-4193-A897-C10678D73555}">
      <dsp:nvSpPr>
        <dsp:cNvPr id="0" name=""/>
        <dsp:cNvSpPr/>
      </dsp:nvSpPr>
      <dsp:spPr>
        <a:xfrm>
          <a:off x="5453151" y="1096422"/>
          <a:ext cx="291376" cy="2913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382F973-7571-4A7B-99CE-9260A083DCC9}">
      <dsp:nvSpPr>
        <dsp:cNvPr id="0" name=""/>
        <dsp:cNvSpPr/>
      </dsp:nvSpPr>
      <dsp:spPr>
        <a:xfrm>
          <a:off x="5280909" y="1571695"/>
          <a:ext cx="1154510" cy="166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54" tIns="0" rIns="0" bIns="0" numCol="1" spcCol="1270" anchor="t" anchorCtr="0">
          <a:noAutofit/>
        </a:bodyPr>
        <a:lstStyle/>
        <a:p>
          <a:pPr marL="0" lvl="0" indent="0" algn="l" defTabSz="355600">
            <a:lnSpc>
              <a:spcPct val="90000"/>
            </a:lnSpc>
            <a:spcBef>
              <a:spcPct val="0"/>
            </a:spcBef>
            <a:spcAft>
              <a:spcPts val="0"/>
            </a:spcAft>
            <a:buNone/>
          </a:pPr>
          <a:endParaRPr lang="en-US" sz="800" b="0" kern="1200">
            <a:solidFill>
              <a:schemeClr val="bg1"/>
            </a:solidFill>
            <a:latin typeface="+mn-lt"/>
            <a:ea typeface="Helvetica Neue"/>
            <a:cs typeface="Helvetica Neue"/>
          </a:endParaRPr>
        </a:p>
        <a:p>
          <a:pPr marL="0" lvl="0" indent="0" algn="l" defTabSz="355600">
            <a:lnSpc>
              <a:spcPct val="90000"/>
            </a:lnSpc>
            <a:spcBef>
              <a:spcPct val="0"/>
            </a:spcBef>
            <a:spcAft>
              <a:spcPts val="0"/>
            </a:spcAft>
            <a:buNone/>
          </a:pPr>
          <a:endParaRPr lang="en-US" sz="800" b="0" kern="1200">
            <a:solidFill>
              <a:schemeClr val="bg1"/>
            </a:solidFill>
            <a:latin typeface="+mn-lt"/>
            <a:ea typeface="Helvetica Neue"/>
            <a:cs typeface="Helvetica Neue"/>
          </a:endParaRPr>
        </a:p>
        <a:p>
          <a:pPr marL="0" lvl="0" indent="0" algn="l" defTabSz="355600">
            <a:lnSpc>
              <a:spcPct val="90000"/>
            </a:lnSpc>
            <a:spcBef>
              <a:spcPct val="0"/>
            </a:spcBef>
            <a:spcAft>
              <a:spcPts val="0"/>
            </a:spcAft>
            <a:buNone/>
          </a:pPr>
          <a:endParaRPr lang="en-US" sz="800" b="0" kern="1200">
            <a:solidFill>
              <a:schemeClr val="bg1"/>
            </a:solidFill>
            <a:latin typeface="+mn-lt"/>
            <a:ea typeface="+mn-ea"/>
            <a:cs typeface="+mn-cs"/>
          </a:endParaRPr>
        </a:p>
        <a:p>
          <a:pPr marL="0" lvl="0" indent="0" algn="l" defTabSz="355600">
            <a:lnSpc>
              <a:spcPct val="90000"/>
            </a:lnSpc>
            <a:spcBef>
              <a:spcPct val="0"/>
            </a:spcBef>
            <a:spcAft>
              <a:spcPts val="0"/>
            </a:spcAft>
            <a:buNone/>
          </a:pPr>
          <a:r>
            <a:rPr lang="en-US" sz="800" b="0" kern="1200">
              <a:solidFill>
                <a:schemeClr val="bg1"/>
              </a:solidFill>
              <a:latin typeface="+mn-lt"/>
              <a:ea typeface="+mn-ea"/>
              <a:cs typeface="+mn-cs"/>
            </a:rPr>
            <a:t>Intel® DL Boost</a:t>
          </a:r>
        </a:p>
        <a:p>
          <a:pPr marL="0" lvl="0" indent="0" algn="l" defTabSz="355600">
            <a:lnSpc>
              <a:spcPct val="90000"/>
            </a:lnSpc>
            <a:spcBef>
              <a:spcPct val="0"/>
            </a:spcBef>
            <a:spcAft>
              <a:spcPts val="0"/>
            </a:spcAft>
            <a:buNone/>
          </a:pPr>
          <a:r>
            <a:rPr lang="en-US" sz="800" kern="1200">
              <a:solidFill>
                <a:schemeClr val="bg1"/>
              </a:solidFill>
              <a:latin typeface="+mn-lt"/>
              <a:ea typeface="+mn-ea"/>
              <a:cs typeface="+mn-cs"/>
            </a:rPr>
            <a:t>- VNNI/</a:t>
          </a:r>
          <a:r>
            <a:rPr lang="en-US" sz="800" kern="1200">
              <a:solidFill>
                <a:schemeClr val="bg1"/>
              </a:solidFill>
              <a:latin typeface="+mn-lt"/>
              <a:ea typeface="+mn-ea"/>
              <a:cs typeface="+mn-cs"/>
              <a:sym typeface="Wingdings" panose="05000000000000000000" pitchFamily="2" charset="2"/>
            </a:rPr>
            <a:t>INT8 datatype + </a:t>
          </a:r>
        </a:p>
        <a:p>
          <a:pPr marL="0" lvl="0" indent="0" algn="l" defTabSz="355600">
            <a:lnSpc>
              <a:spcPct val="90000"/>
            </a:lnSpc>
            <a:spcBef>
              <a:spcPct val="0"/>
            </a:spcBef>
            <a:spcAft>
              <a:spcPts val="0"/>
            </a:spcAft>
            <a:buNone/>
          </a:pPr>
          <a:r>
            <a:rPr lang="en-US" sz="800" kern="1200">
              <a:solidFill>
                <a:schemeClr val="bg1"/>
              </a:solidFill>
              <a:latin typeface="+mn-lt"/>
              <a:ea typeface="+mn-ea"/>
              <a:cs typeface="+mn-cs"/>
              <a:sym typeface="Wingdings" panose="05000000000000000000" pitchFamily="2" charset="2"/>
            </a:rPr>
            <a:t>Intel® AVX-512 instr.</a:t>
          </a:r>
          <a:endParaRPr lang="en-US" sz="800" kern="1200">
            <a:solidFill>
              <a:schemeClr val="bg1"/>
            </a:solidFill>
            <a:latin typeface="+mn-lt"/>
            <a:ea typeface="+mn-ea"/>
            <a:cs typeface="Calibri" panose="020F0502020204030204" pitchFamily="34" charset="0"/>
          </a:endParaRPr>
        </a:p>
      </dsp:txBody>
      <dsp:txXfrm>
        <a:off x="5280909" y="1571695"/>
        <a:ext cx="1154510" cy="1660386"/>
      </dsp:txXfrm>
    </dsp:sp>
    <dsp:sp modelId="{DD59AF3C-38C0-4881-BB91-7BA7EFC82D25}">
      <dsp:nvSpPr>
        <dsp:cNvPr id="0" name=""/>
        <dsp:cNvSpPr/>
      </dsp:nvSpPr>
      <dsp:spPr>
        <a:xfrm>
          <a:off x="7211657" y="807838"/>
          <a:ext cx="390334" cy="39033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90C5E4-8F97-4268-8BE6-F98EDC3550C4}">
      <dsp:nvSpPr>
        <dsp:cNvPr id="0" name=""/>
        <dsp:cNvSpPr/>
      </dsp:nvSpPr>
      <dsp:spPr>
        <a:xfrm>
          <a:off x="6979618" y="1102788"/>
          <a:ext cx="1154510" cy="225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30" tIns="0" rIns="0" bIns="0" numCol="1" spcCol="1270" anchor="t" anchorCtr="0">
          <a:noAutofit/>
        </a:bodyPr>
        <a:lstStyle/>
        <a:p>
          <a:pPr marL="0" lvl="0" indent="0" algn="l" defTabSz="355600">
            <a:lnSpc>
              <a:spcPct val="90000"/>
            </a:lnSpc>
            <a:spcBef>
              <a:spcPct val="0"/>
            </a:spcBef>
            <a:spcAft>
              <a:spcPts val="0"/>
            </a:spcAft>
            <a:buNone/>
          </a:pPr>
          <a:endParaRPr lang="en-US" sz="800" kern="1200">
            <a:solidFill>
              <a:schemeClr val="bg1"/>
            </a:solidFill>
            <a:latin typeface="IntelOne Display Regular"/>
            <a:ea typeface="Helvetica Neue"/>
            <a:cs typeface="Helvetica Neue"/>
          </a:endParaRPr>
        </a:p>
        <a:p>
          <a:pPr marL="0" lvl="0" indent="0" algn="l" defTabSz="355600">
            <a:lnSpc>
              <a:spcPct val="90000"/>
            </a:lnSpc>
            <a:spcBef>
              <a:spcPct val="0"/>
            </a:spcBef>
            <a:spcAft>
              <a:spcPts val="0"/>
            </a:spcAft>
            <a:buNone/>
          </a:pPr>
          <a:endParaRPr lang="en-US" sz="800" kern="1200">
            <a:solidFill>
              <a:schemeClr val="bg1"/>
            </a:solidFill>
            <a:latin typeface="IntelOne Display Regular"/>
            <a:ea typeface="Helvetica Neue"/>
            <a:cs typeface="Helvetica Neue"/>
          </a:endParaRPr>
        </a:p>
        <a:p>
          <a:pPr marL="0" lvl="0" indent="0" algn="l" defTabSz="355600">
            <a:lnSpc>
              <a:spcPct val="90000"/>
            </a:lnSpc>
            <a:spcBef>
              <a:spcPct val="0"/>
            </a:spcBef>
            <a:spcAft>
              <a:spcPts val="0"/>
            </a:spcAft>
            <a:buNone/>
          </a:pPr>
          <a:endParaRPr lang="en-US" sz="800" kern="1200">
            <a:solidFill>
              <a:schemeClr val="bg1"/>
            </a:solidFill>
            <a:latin typeface="IntelOne Display Regular"/>
            <a:ea typeface="Helvetica Neue"/>
            <a:cs typeface="Helvetica Neue"/>
          </a:endParaRPr>
        </a:p>
        <a:p>
          <a:pPr marL="0" lvl="0" indent="0" algn="l" defTabSz="355600">
            <a:lnSpc>
              <a:spcPct val="90000"/>
            </a:lnSpc>
            <a:spcBef>
              <a:spcPct val="0"/>
            </a:spcBef>
            <a:spcAft>
              <a:spcPts val="0"/>
            </a:spcAft>
            <a:buNone/>
          </a:pPr>
          <a:r>
            <a:rPr lang="en-US" sz="800" kern="1200">
              <a:solidFill>
                <a:schemeClr val="bg1"/>
              </a:solidFill>
              <a:latin typeface="IntelOne Display Regular"/>
              <a:ea typeface="Helvetica Neue"/>
              <a:cs typeface="Helvetica Neue"/>
            </a:rPr>
            <a:t>Intel® Advance Matrix Extensions (AMX)® </a:t>
          </a:r>
        </a:p>
      </dsp:txBody>
      <dsp:txXfrm>
        <a:off x="6979618" y="1102788"/>
        <a:ext cx="1154510" cy="225765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0.21414</cdr:x>
      <cdr:y>0.1458</cdr:y>
    </cdr:from>
    <cdr:to>
      <cdr:x>0.29575</cdr:x>
      <cdr:y>0.30908</cdr:y>
    </cdr:to>
    <cdr:cxnSp macro="">
      <cdr:nvCxnSpPr>
        <cdr:cNvPr id="5" name="Straight Arrow Connector 4">
          <a:extLst xmlns:a="http://schemas.openxmlformats.org/drawingml/2006/main">
            <a:ext uri="{FF2B5EF4-FFF2-40B4-BE49-F238E27FC236}">
              <a16:creationId xmlns:a16="http://schemas.microsoft.com/office/drawing/2014/main" id="{D6BA1611-EB27-4AAA-B167-AA9027EBB398}"/>
            </a:ext>
          </a:extLst>
        </cdr:cNvPr>
        <cdr:cNvCxnSpPr/>
      </cdr:nvCxnSpPr>
      <cdr:spPr>
        <a:xfrm xmlns:a="http://schemas.openxmlformats.org/drawingml/2006/main">
          <a:off x="1260392" y="483207"/>
          <a:ext cx="480391" cy="54113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0.7892</cdr:x>
      <cdr:y>0.2291</cdr:y>
    </cdr:from>
    <cdr:to>
      <cdr:x>0.87926</cdr:x>
      <cdr:y>0.44403</cdr:y>
    </cdr:to>
    <cdr:cxnSp macro="">
      <cdr:nvCxnSpPr>
        <cdr:cNvPr id="12" name="Straight Arrow Connector 11">
          <a:extLst xmlns:a="http://schemas.openxmlformats.org/drawingml/2006/main">
            <a:ext uri="{FF2B5EF4-FFF2-40B4-BE49-F238E27FC236}">
              <a16:creationId xmlns:a16="http://schemas.microsoft.com/office/drawing/2014/main" id="{01A38CF8-15A1-4D4D-A4F0-C8A37AB67A47}"/>
            </a:ext>
          </a:extLst>
        </cdr:cNvPr>
        <cdr:cNvCxnSpPr/>
      </cdr:nvCxnSpPr>
      <cdr:spPr>
        <a:xfrm xmlns:a="http://schemas.openxmlformats.org/drawingml/2006/main">
          <a:off x="4645218" y="759294"/>
          <a:ext cx="530087" cy="71230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11/6/2022</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One Display Regular" panose="020B0503020203020204" pitchFamily="34" charset="0"/>
                <a:ea typeface="Intel Clear" panose="020B0604020203020204" pitchFamily="34" charset="0"/>
                <a:cs typeface="Intel Clear" panose="020B06040202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IntelOne Display Regular" panose="020B0503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70764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b="0" i="0">
                <a:solidFill>
                  <a:srgbClr val="172B4D"/>
                </a:solidFill>
                <a:effectLst/>
                <a:latin typeface="-apple-system"/>
              </a:rPr>
              <a:t>oneDNN</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886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19</a:t>
            </a:fld>
            <a:endParaRPr lang="en-US"/>
          </a:p>
        </p:txBody>
      </p:sp>
    </p:spTree>
    <p:extLst>
      <p:ext uri="{BB962C8B-B14F-4D97-AF65-F5344CB8AC3E}">
        <p14:creationId xmlns:p14="http://schemas.microsoft.com/office/powerpoint/2010/main" val="380163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24</a:t>
            </a:fld>
            <a:endParaRPr lang="en-US"/>
          </a:p>
        </p:txBody>
      </p:sp>
    </p:spTree>
    <p:extLst>
      <p:ext uri="{BB962C8B-B14F-4D97-AF65-F5344CB8AC3E}">
        <p14:creationId xmlns:p14="http://schemas.microsoft.com/office/powerpoint/2010/main" val="309736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25</a:t>
            </a:fld>
            <a:endParaRPr lang="en-US"/>
          </a:p>
        </p:txBody>
      </p:sp>
    </p:spTree>
    <p:extLst>
      <p:ext uri="{BB962C8B-B14F-4D97-AF65-F5344CB8AC3E}">
        <p14:creationId xmlns:p14="http://schemas.microsoft.com/office/powerpoint/2010/main" val="110768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26</a:t>
            </a:fld>
            <a:endParaRPr lang="en-US"/>
          </a:p>
        </p:txBody>
      </p:sp>
    </p:spTree>
    <p:extLst>
      <p:ext uri="{BB962C8B-B14F-4D97-AF65-F5344CB8AC3E}">
        <p14:creationId xmlns:p14="http://schemas.microsoft.com/office/powerpoint/2010/main" val="102115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27</a:t>
            </a:fld>
            <a:endParaRPr lang="en-US"/>
          </a:p>
        </p:txBody>
      </p:sp>
    </p:spTree>
    <p:extLst>
      <p:ext uri="{BB962C8B-B14F-4D97-AF65-F5344CB8AC3E}">
        <p14:creationId xmlns:p14="http://schemas.microsoft.com/office/powerpoint/2010/main" val="3350816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28</a:t>
            </a:fld>
            <a:endParaRPr lang="en-US"/>
          </a:p>
        </p:txBody>
      </p:sp>
    </p:spTree>
    <p:extLst>
      <p:ext uri="{BB962C8B-B14F-4D97-AF65-F5344CB8AC3E}">
        <p14:creationId xmlns:p14="http://schemas.microsoft.com/office/powerpoint/2010/main" val="28896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 Doman</a:t>
            </a:r>
          </a:p>
        </p:txBody>
      </p:sp>
      <p:sp>
        <p:nvSpPr>
          <p:cNvPr id="4" name="Slide Number Placeholder 3"/>
          <p:cNvSpPr>
            <a:spLocks noGrp="1"/>
          </p:cNvSpPr>
          <p:nvPr>
            <p:ph type="sldNum" sz="quarter" idx="5"/>
          </p:nvPr>
        </p:nvSpPr>
        <p:spPr/>
        <p:txBody>
          <a:bodyPr/>
          <a:lstStyle/>
          <a:p>
            <a:fld id="{43D92567-D7D7-4223-A842-9A06E6D4E1F9}" type="slidenum">
              <a:rPr lang="en-US" smtClean="0"/>
              <a:t>29</a:t>
            </a:fld>
            <a:endParaRPr lang="en-US"/>
          </a:p>
        </p:txBody>
      </p:sp>
    </p:spTree>
    <p:extLst>
      <p:ext uri="{BB962C8B-B14F-4D97-AF65-F5344CB8AC3E}">
        <p14:creationId xmlns:p14="http://schemas.microsoft.com/office/powerpoint/2010/main" val="963162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31</a:t>
            </a:fld>
            <a:endParaRPr lang="en-US"/>
          </a:p>
        </p:txBody>
      </p:sp>
    </p:spTree>
    <p:extLst>
      <p:ext uri="{BB962C8B-B14F-4D97-AF65-F5344CB8AC3E}">
        <p14:creationId xmlns:p14="http://schemas.microsoft.com/office/powerpoint/2010/main" val="3220240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39</a:t>
            </a:fld>
            <a:endParaRPr lang="en-US"/>
          </a:p>
        </p:txBody>
      </p:sp>
    </p:spTree>
    <p:extLst>
      <p:ext uri="{BB962C8B-B14F-4D97-AF65-F5344CB8AC3E}">
        <p14:creationId xmlns:p14="http://schemas.microsoft.com/office/powerpoint/2010/main" val="41056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a:t>
            </a:fld>
            <a:endParaRPr lang="en-US"/>
          </a:p>
        </p:txBody>
      </p:sp>
    </p:spTree>
    <p:extLst>
      <p:ext uri="{BB962C8B-B14F-4D97-AF65-F5344CB8AC3E}">
        <p14:creationId xmlns:p14="http://schemas.microsoft.com/office/powerpoint/2010/main" val="120316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a:t>
            </a:fld>
            <a:endParaRPr lang="en-US"/>
          </a:p>
        </p:txBody>
      </p:sp>
    </p:spTree>
    <p:extLst>
      <p:ext uri="{BB962C8B-B14F-4D97-AF65-F5344CB8AC3E}">
        <p14:creationId xmlns:p14="http://schemas.microsoft.com/office/powerpoint/2010/main" val="121902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5</a:t>
            </a:fld>
            <a:endParaRPr lang="en-US"/>
          </a:p>
        </p:txBody>
      </p:sp>
    </p:spTree>
    <p:extLst>
      <p:ext uri="{BB962C8B-B14F-4D97-AF65-F5344CB8AC3E}">
        <p14:creationId xmlns:p14="http://schemas.microsoft.com/office/powerpoint/2010/main" val="10159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352438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a:t>
            </a:r>
          </a:p>
          <a:p>
            <a:r>
              <a:rPr lang="en-US"/>
              <a:t>https://www.intel.com/content/www/us/en/docs/intrinsics-guide/index.html#text=VCOMPRESSPD&amp;ig_expand=2949,1435</a:t>
            </a:r>
          </a:p>
          <a:p>
            <a:r>
              <a:rPr lang="en-US"/>
              <a:t>https://www.intel.com/content/www/us/en/docs/intrinsics-guide/index.html#text=vpexpandb&amp;ig_expand=2949</a:t>
            </a:r>
          </a:p>
        </p:txBody>
      </p:sp>
      <p:sp>
        <p:nvSpPr>
          <p:cNvPr id="4" name="Slide Number Placeholder 3"/>
          <p:cNvSpPr>
            <a:spLocks noGrp="1"/>
          </p:cNvSpPr>
          <p:nvPr>
            <p:ph type="sldNum" sz="quarter" idx="5"/>
          </p:nvPr>
        </p:nvSpPr>
        <p:spPr/>
        <p:txBody>
          <a:bodyPr/>
          <a:lstStyle/>
          <a:p>
            <a:fld id="{43D92567-D7D7-4223-A842-9A06E6D4E1F9}" type="slidenum">
              <a:rPr lang="en-US" smtClean="0"/>
              <a:t>9</a:t>
            </a:fld>
            <a:endParaRPr lang="en-US"/>
          </a:p>
        </p:txBody>
      </p:sp>
    </p:spTree>
    <p:extLst>
      <p:ext uri="{BB962C8B-B14F-4D97-AF65-F5344CB8AC3E}">
        <p14:creationId xmlns:p14="http://schemas.microsoft.com/office/powerpoint/2010/main" val="2484336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Intel Architecture Day 2021</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12</a:t>
            </a:fld>
            <a:endParaRPr lang="en-US"/>
          </a:p>
        </p:txBody>
      </p:sp>
    </p:spTree>
    <p:extLst>
      <p:ext uri="{BB962C8B-B14F-4D97-AF65-F5344CB8AC3E}">
        <p14:creationId xmlns:p14="http://schemas.microsoft.com/office/powerpoint/2010/main" val="415545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Intel Architecture Day 2021</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13</a:t>
            </a:fld>
            <a:endParaRPr lang="en-US"/>
          </a:p>
        </p:txBody>
      </p:sp>
    </p:spTree>
    <p:extLst>
      <p:ext uri="{BB962C8B-B14F-4D97-AF65-F5344CB8AC3E}">
        <p14:creationId xmlns:p14="http://schemas.microsoft.com/office/powerpoint/2010/main" val="214280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Intel Architecture Day 2021</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14</a:t>
            </a:fld>
            <a:endParaRPr lang="en-US"/>
          </a:p>
        </p:txBody>
      </p:sp>
    </p:spTree>
    <p:extLst>
      <p:ext uri="{BB962C8B-B14F-4D97-AF65-F5344CB8AC3E}">
        <p14:creationId xmlns:p14="http://schemas.microsoft.com/office/powerpoint/2010/main" val="29946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A">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1CF1866E-6300-47C1-B36B-E4F93E357EE1}"/>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54266AC4-1BB0-4DCC-B988-F338CCC87BB0}"/>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247325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endParaRPr lang="en-US"/>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174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endParaRPr lang="en-US"/>
          </a:p>
        </p:txBody>
      </p:sp>
    </p:spTree>
    <p:extLst>
      <p:ext uri="{BB962C8B-B14F-4D97-AF65-F5344CB8AC3E}">
        <p14:creationId xmlns:p14="http://schemas.microsoft.com/office/powerpoint/2010/main" val="42613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799" cy="6400800"/>
          </a:xfrm>
        </p:spPr>
        <p:txBody>
          <a:bodyPr/>
          <a:lstStyle>
            <a:lvl1pPr marL="0" indent="0">
              <a:buNone/>
              <a:defRPr/>
            </a:lvl1pPr>
          </a:lstStyle>
          <a:p>
            <a:endParaRPr lang="en-US"/>
          </a:p>
        </p:txBody>
      </p:sp>
    </p:spTree>
    <p:extLst>
      <p:ext uri="{BB962C8B-B14F-4D97-AF65-F5344CB8AC3E}">
        <p14:creationId xmlns:p14="http://schemas.microsoft.com/office/powerpoint/2010/main" val="382265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799" cy="501650"/>
          </a:xfrm>
        </p:spPr>
        <p:txBody>
          <a:bodyPr/>
          <a:lstStyle>
            <a:lvl1pPr marL="0" indent="0">
              <a:buNone/>
              <a:defRPr>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12806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bg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1" y="5757203"/>
            <a:ext cx="10972800" cy="501650"/>
          </a:xfrm>
        </p:spPr>
        <p:txBody>
          <a:bodyPr/>
          <a:lstStyle>
            <a:lvl1pPr marL="0" indent="0">
              <a:buNone/>
              <a:defRPr>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A43DA6DA-63DC-460A-B2F4-6584E4114B06}"/>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1EBB8918-321F-4814-85AD-F9F7A8C67AEF}"/>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201852F3-59BE-4CC1-B2BF-0FAA22504E8B}"/>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138" name="Graphic 137">
            <a:extLst>
              <a:ext uri="{FF2B5EF4-FFF2-40B4-BE49-F238E27FC236}">
                <a16:creationId xmlns:a16="http://schemas.microsoft.com/office/drawing/2014/main" id="{D7BFE518-B527-489E-9A49-0AE64482ABE5}"/>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15024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149030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19058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A">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3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B">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8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81D6F6-9700-4E5C-A6E4-B754168B1A6C}"/>
              </a:ext>
            </a:extLst>
          </p:cNvPr>
          <p:cNvSpPr/>
          <p:nvPr userDrawn="1"/>
        </p:nvSpPr>
        <p:spPr>
          <a:xfrm>
            <a:off x="5874296" y="457203"/>
            <a:ext cx="5860504" cy="59435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E32B7E3E-B537-4EE3-BA97-B90982F6C31B}"/>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376396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ue B">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36784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828800"/>
            <a:ext cx="10557387" cy="3200400"/>
          </a:xfrm>
        </p:spPr>
        <p:txBody>
          <a:bodyPr>
            <a:normAutofit/>
          </a:bodyPr>
          <a:lstStyle>
            <a:lvl1pPr algn="ctr">
              <a:defRPr sz="4800">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403295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776845"/>
            <a:ext cx="10557387" cy="3304310"/>
          </a:xfrm>
        </p:spPr>
        <p:txBody>
          <a:bodyPr>
            <a:normAutofit/>
          </a:bodyPr>
          <a:lstStyle>
            <a:lvl1pPr algn="ctr">
              <a:defRPr sz="48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6" name="Graphic 5">
            <a:extLst>
              <a:ext uri="{FF2B5EF4-FFF2-40B4-BE49-F238E27FC236}">
                <a16:creationId xmlns:a16="http://schemas.microsoft.com/office/drawing/2014/main" id="{5DDBF953-491D-46D1-9B3A-9BACF5F24487}"/>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74878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4432A5-49B9-4883-A204-2CADAB0E0D4C}"/>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471E7746-7583-425A-B61C-E770FAE357CC}"/>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9" name="Graphic 8">
            <a:extLst>
              <a:ext uri="{FF2B5EF4-FFF2-40B4-BE49-F238E27FC236}">
                <a16:creationId xmlns:a16="http://schemas.microsoft.com/office/drawing/2014/main" id="{7EF2D6CF-4D33-4A11-8F31-90C224BC0728}"/>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34252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90F8A8-1C42-4539-A448-E120B479032B}"/>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9DE8633D-534D-4880-A190-FAF78CA066D3}"/>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00423FF3-EF68-4912-B084-C7B35316B37B}"/>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466133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273F6C6-7214-4ACE-87E6-BA4BEBDE240D}"/>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8" name="Graphic 7">
            <a:extLst>
              <a:ext uri="{FF2B5EF4-FFF2-40B4-BE49-F238E27FC236}">
                <a16:creationId xmlns:a16="http://schemas.microsoft.com/office/drawing/2014/main" id="{A035DEA2-069E-4ADE-83D6-9E17A1D0079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811085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medium">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FE1F0-911B-455A-B43F-CA6291C8FE99}"/>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A31D226E-95F5-41CC-A004-32CCE2E5CD36}"/>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5" name="Graphic 14">
            <a:extLst>
              <a:ext uri="{FF2B5EF4-FFF2-40B4-BE49-F238E27FC236}">
                <a16:creationId xmlns:a16="http://schemas.microsoft.com/office/drawing/2014/main" id="{F5EF0DBE-2546-4334-AE31-1EFC1782CC0F}"/>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828822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021611C-81C5-4D56-9272-6AB4869114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8130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423987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eep: Full Content">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351273A-0B13-4D49-9F15-09AAF2F2F6CD}"/>
              </a:ext>
            </a:extLst>
          </p:cNvPr>
          <p:cNvSpPr>
            <a:spLocks noGrp="1"/>
          </p:cNvSpPr>
          <p:nvPr>
            <p:ph type="body" sz="quarter" idx="14" hasCustomPrompt="1"/>
          </p:nvPr>
        </p:nvSpPr>
        <p:spPr>
          <a:xfrm>
            <a:off x="552835" y="438468"/>
            <a:ext cx="11123888" cy="1049372"/>
          </a:xfrm>
          <a:prstGeom prst="rect">
            <a:avLst/>
          </a:prstGeom>
        </p:spPr>
        <p:txBody>
          <a:bodyPr lIns="0" tIns="0" rIns="0" bIns="0">
            <a:normAutofit/>
          </a:bodyPr>
          <a:lstStyle>
            <a:lvl1pPr marL="0" indent="0">
              <a:buNone/>
              <a:defRPr sz="2793" b="0" i="0">
                <a:solidFill>
                  <a:schemeClr val="bg1"/>
                </a:solidFill>
                <a:latin typeface="IntelOne Display Regular" panose="020B0503020203020204" pitchFamily="34" charset="77"/>
              </a:defRPr>
            </a:lvl1pPr>
          </a:lstStyle>
          <a:p>
            <a:pPr lvl="0"/>
            <a:r>
              <a:rPr lang="en-US"/>
              <a:t>Insert headline </a:t>
            </a:r>
            <a:r>
              <a:rPr lang="en-US" err="1"/>
              <a:t>IntelOne</a:t>
            </a:r>
            <a:r>
              <a:rPr lang="en-US"/>
              <a:t> Display Regular font size 28</a:t>
            </a:r>
          </a:p>
        </p:txBody>
      </p:sp>
    </p:spTree>
    <p:extLst>
      <p:ext uri="{BB962C8B-B14F-4D97-AF65-F5344CB8AC3E}">
        <p14:creationId xmlns:p14="http://schemas.microsoft.com/office/powerpoint/2010/main" val="133621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CFE9-2D16-4A93-B784-F65999A5485F}"/>
              </a:ext>
            </a:extLst>
          </p:cNvPr>
          <p:cNvSpPr>
            <a:spLocks noGrp="1"/>
          </p:cNvSpPr>
          <p:nvPr>
            <p:ph type="title"/>
          </p:nvPr>
        </p:nvSpPr>
        <p:spPr/>
        <p:txBody>
          <a:bodyPr/>
          <a:lstStyle>
            <a:lvl1pPr>
              <a:defRPr>
                <a:solidFill>
                  <a:schemeClr val="tx2">
                    <a:lumMod val="50000"/>
                  </a:schemeClr>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C616F147-9684-4641-BE09-4D4B2A343D7D}"/>
              </a:ext>
            </a:extLst>
          </p:cNvPr>
          <p:cNvSpPr>
            <a:spLocks noGrp="1"/>
          </p:cNvSpPr>
          <p:nvPr>
            <p:ph sz="quarter" idx="10"/>
          </p:nvPr>
        </p:nvSpPr>
        <p:spPr>
          <a:xfrm>
            <a:off x="788988" y="1506538"/>
            <a:ext cx="10564812" cy="4779962"/>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94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1"/>
                </a:solidFill>
                <a:latin typeface="+mn-lt"/>
              </a:defRPr>
            </a:lvl1pPr>
          </a:lstStyle>
          <a:p>
            <a:pPr lvl="0"/>
            <a:r>
              <a:rPr lang="en-US"/>
              <a:t>Click to edit Master text styles</a:t>
            </a:r>
          </a:p>
        </p:txBody>
      </p:sp>
      <p:sp>
        <p:nvSpPr>
          <p:cNvPr id="18" name="Rectangle 17">
            <a:extLst>
              <a:ext uri="{FF2B5EF4-FFF2-40B4-BE49-F238E27FC236}">
                <a16:creationId xmlns:a16="http://schemas.microsoft.com/office/drawing/2014/main" id="{A24C56C1-BF0A-4234-81F8-D2B769834C5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9" name="Rectangle 18">
            <a:extLst>
              <a:ext uri="{FF2B5EF4-FFF2-40B4-BE49-F238E27FC236}">
                <a16:creationId xmlns:a16="http://schemas.microsoft.com/office/drawing/2014/main" id="{657C8AC4-A26E-48AF-9B2F-93A0F02E758D}"/>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0" name="Rectangle 19">
            <a:extLst>
              <a:ext uri="{FF2B5EF4-FFF2-40B4-BE49-F238E27FC236}">
                <a16:creationId xmlns:a16="http://schemas.microsoft.com/office/drawing/2014/main" id="{6D5060BD-E2D2-44BB-ADFB-2B20CEB8775D}"/>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1912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94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 2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FDB8-1A11-F846-ADE2-43D45DF0D1C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EF3F989-EECA-F34D-A736-49A57BAC5FAD}"/>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5" name="Text Placeholder 17">
            <a:extLst>
              <a:ext uri="{FF2B5EF4-FFF2-40B4-BE49-F238E27FC236}">
                <a16:creationId xmlns:a16="http://schemas.microsoft.com/office/drawing/2014/main" id="{35CB3224-28E3-9140-87EF-7322F9669362}"/>
              </a:ext>
            </a:extLst>
          </p:cNvPr>
          <p:cNvSpPr>
            <a:spLocks noGrp="1"/>
          </p:cNvSpPr>
          <p:nvPr>
            <p:ph idx="1"/>
          </p:nvPr>
        </p:nvSpPr>
        <p:spPr>
          <a:xfrm>
            <a:off x="590550" y="1453243"/>
            <a:ext cx="5486400" cy="4718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F255A4B1-7BC1-DF42-A7CD-C4E838A736B8}"/>
              </a:ext>
            </a:extLst>
          </p:cNvPr>
          <p:cNvSpPr>
            <a:spLocks noGrp="1"/>
          </p:cNvSpPr>
          <p:nvPr>
            <p:ph idx="12"/>
          </p:nvPr>
        </p:nvSpPr>
        <p:spPr>
          <a:xfrm>
            <a:off x="6218224" y="1453243"/>
            <a:ext cx="5486400" cy="4718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16492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63136" y="6427883"/>
            <a:ext cx="2844800" cy="365125"/>
          </a:xfrm>
        </p:spPr>
        <p:txBody>
          <a:bodyPr/>
          <a:lstStyle>
            <a:lvl1pPr>
              <a:defRPr>
                <a:latin typeface="Intel Clear" panose="020B0604020203020204" pitchFamily="34" charset="0"/>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panose="020B0604020203020204" pitchFamily="34" charset="0"/>
                <a:cs typeface="Intel Clear" panose="020B0604020203020204" pitchFamily="34" charset="0"/>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latin typeface="Intel Clear" panose="020B0604020203020204" pitchFamily="34" charset="0"/>
              </a:defRPr>
            </a:lvl1pPr>
            <a:lvl2pPr>
              <a:defRPr sz="2400">
                <a:solidFill>
                  <a:schemeClr val="tx2"/>
                </a:solidFill>
                <a:latin typeface="Intel Clear" panose="020B0604020203020204" pitchFamily="34" charset="0"/>
              </a:defRPr>
            </a:lvl2pPr>
            <a:lvl3pPr>
              <a:defRPr sz="2400">
                <a:solidFill>
                  <a:schemeClr val="tx2"/>
                </a:solidFill>
                <a:latin typeface="Intel Clear" panose="020B0604020203020204" pitchFamily="34" charset="0"/>
              </a:defRPr>
            </a:lvl3pPr>
            <a:lvl4pPr>
              <a:defRPr sz="2133">
                <a:solidFill>
                  <a:schemeClr val="tx2"/>
                </a:solidFill>
                <a:latin typeface="Intel Clear" panose="020B0604020203020204" pitchFamily="34" charset="0"/>
              </a:defRPr>
            </a:lvl4pPr>
            <a:lvl5pPr>
              <a:defRPr>
                <a:solidFill>
                  <a:schemeClr val="tx2"/>
                </a:solidFill>
                <a:latin typeface="Intel Clear" panose="020B0604020203020204" pitchFamily="34" charset="0"/>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5"/>
          <p:cNvSpPr txBox="1">
            <a:spLocks/>
          </p:cNvSpPr>
          <p:nvPr userDrawn="1"/>
        </p:nvSpPr>
        <p:spPr>
          <a:xfrm>
            <a:off x="4673600" y="6427883"/>
            <a:ext cx="2844800"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Intel Clear" panose="020B0604020203020204" pitchFamily="34" charset="0"/>
                <a:ea typeface="+mn-ea"/>
                <a:cs typeface="Intel Clear" panose="020B0604020203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067">
              <a:solidFill>
                <a:prstClr val="white"/>
              </a:solidFill>
            </a:endParaRPr>
          </a:p>
        </p:txBody>
      </p:sp>
    </p:spTree>
    <p:extLst>
      <p:ext uri="{BB962C8B-B14F-4D97-AF65-F5344CB8AC3E}">
        <p14:creationId xmlns:p14="http://schemas.microsoft.com/office/powerpoint/2010/main" val="277040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1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6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27546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1308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54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A984EC55-415E-440F-AE6F-DDB70FA6D374}"/>
              </a:ext>
            </a:extLst>
          </p:cNvPr>
          <p:cNvPicPr>
            <a:picLocks noChangeAspect="1"/>
          </p:cNvPicPr>
          <p:nvPr userDrawn="1"/>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1137466" y="6554735"/>
            <a:ext cx="476084" cy="177524"/>
          </a:xfrm>
          <a:prstGeom prst="rect">
            <a:avLst/>
          </a:prstGeom>
        </p:spPr>
      </p:pic>
      <p:sp>
        <p:nvSpPr>
          <p:cNvPr id="11" name="TextBox 10">
            <a:extLst>
              <a:ext uri="{FF2B5EF4-FFF2-40B4-BE49-F238E27FC236}">
                <a16:creationId xmlns:a16="http://schemas.microsoft.com/office/drawing/2014/main" id="{02FB4E28-8FF4-469D-9172-AA2B2441695C}"/>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
        <p:nvSpPr>
          <p:cNvPr id="12" name="Rectangle 11">
            <a:extLst>
              <a:ext uri="{FF2B5EF4-FFF2-40B4-BE49-F238E27FC236}">
                <a16:creationId xmlns:a16="http://schemas.microsoft.com/office/drawing/2014/main" id="{462C4174-C58D-4EF7-A490-8F73147A264E}"/>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15417682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01" r:id="rId17"/>
    <p:sldLayoutId id="2147483718" r:id="rId18"/>
    <p:sldLayoutId id="2147483702" r:id="rId19"/>
    <p:sldLayoutId id="2147483703" r:id="rId20"/>
    <p:sldLayoutId id="2147483704" r:id="rId21"/>
    <p:sldLayoutId id="2147483709" r:id="rId22"/>
    <p:sldLayoutId id="2147483710" r:id="rId23"/>
    <p:sldLayoutId id="2147483711" r:id="rId24"/>
    <p:sldLayoutId id="2147483712" r:id="rId25"/>
    <p:sldLayoutId id="2147483717" r:id="rId26"/>
    <p:sldLayoutId id="2147483735" r:id="rId27"/>
    <p:sldLayoutId id="2147483736" r:id="rId28"/>
    <p:sldLayoutId id="2147483766" r:id="rId29"/>
    <p:sldLayoutId id="2147483767" r:id="rId30"/>
    <p:sldLayoutId id="2147483768" r:id="rId31"/>
    <p:sldLayoutId id="214748386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nam10.safelinks.protection.outlook.com/?url=https%3A%2F%2Fwww.sec.gov.%2F&amp;data=04%7C01%7CAngie.Sperrazza%40opusagency.com%7C3d7f9ce43f814df221e808d95bb8dbe7%7C08d94c1d2f44409b92a0b665624cee5d%7C0%7C0%7C637641673513298204%7CUnknown%7CTWFpbGZsb3d8eyJWIjoiMC4wLjAwMDAiLCJQIjoiV2luMzIiLCJBTiI6Ik1haWwiLCJXVCI6Mn0%3D%7C1000&amp;sdata=mo1T1oCY3uVgP8swJ85%2FUwFuQesqnguL7gnCzQtd%2BLc%3D&amp;reserved=0" TargetMode="External"/><Relationship Id="rId2" Type="http://schemas.openxmlformats.org/officeDocument/2006/relationships/hyperlink" Target="https://nam10.safelinks.protection.outlook.com/?url=https%3A%2F%2Fwww.intc.com%2F&amp;data=04%7C01%7CAngie.Sperrazza%40opusagency.com%7C3d7f9ce43f814df221e808d95bb8dbe7%7C08d94c1d2f44409b92a0b665624cee5d%7C0%7C0%7C637641673513298204%7CUnknown%7CTWFpbGZsb3d8eyJWIjoiMC4wLjAwMDAiLCJQIjoiV2luMzIiLCJBTiI6Ik1haWwiLCJXVCI6Mn0%3D%7C1000&amp;sdata=WXpcdeqhEytHdflbyKq74aXxXqCfKQBsYajCv5jQJPg%3D&amp;reserved=0" TargetMode="Externa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https://perfmon-events.inte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intel/pcm" TargetMode="External"/><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hyperlink" Target="https://docs.oneapi.io/versions/latest/onednn/dev_guide_understanding_memory_formats.html"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hyperlink" Target="https://www.intel.com/content/www/us/en/docs/intrinsics-guide/index.html#text=VCOMPRESSPD"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intel.com/content/www/us/en/docs/intrinsics-guide/index.html#text=vpexpandb&amp;ig_expand=294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865448-1D26-442D-B908-57363B6B3395}"/>
              </a:ext>
            </a:extLst>
          </p:cNvPr>
          <p:cNvPicPr>
            <a:picLocks noChangeAspect="1"/>
          </p:cNvPicPr>
          <p:nvPr/>
        </p:nvPicPr>
        <p:blipFill>
          <a:blip r:embed="rId3"/>
          <a:stretch>
            <a:fillRect/>
          </a:stretch>
        </p:blipFill>
        <p:spPr>
          <a:xfrm>
            <a:off x="5334000" y="0"/>
            <a:ext cx="6858000" cy="6858000"/>
          </a:xfrm>
          <a:prstGeom prst="rect">
            <a:avLst/>
          </a:prstGeom>
        </p:spPr>
      </p:pic>
      <p:sp>
        <p:nvSpPr>
          <p:cNvPr id="8" name="Text Placeholder 7">
            <a:extLst>
              <a:ext uri="{FF2B5EF4-FFF2-40B4-BE49-F238E27FC236}">
                <a16:creationId xmlns:a16="http://schemas.microsoft.com/office/drawing/2014/main" id="{F709EF8A-BFE2-4ADC-8D94-5DB96B11CCFB}"/>
              </a:ext>
            </a:extLst>
          </p:cNvPr>
          <p:cNvSpPr>
            <a:spLocks noGrp="1"/>
          </p:cNvSpPr>
          <p:nvPr>
            <p:ph type="subTitle" idx="1"/>
          </p:nvPr>
        </p:nvSpPr>
        <p:spPr>
          <a:xfrm>
            <a:off x="1543438" y="4306824"/>
            <a:ext cx="4205429" cy="587438"/>
          </a:xfrm>
        </p:spPr>
        <p:txBody>
          <a:bodyPr>
            <a:normAutofit fontScale="70000" lnSpcReduction="20000"/>
          </a:bodyPr>
          <a:lstStyle/>
          <a:p>
            <a:endParaRPr lang="en-US" dirty="0"/>
          </a:p>
          <a:p>
            <a:r>
              <a:rPr lang="en-US" dirty="0"/>
              <a:t>Presenter: Sreekanth Yalachigere (Intel)</a:t>
            </a:r>
            <a:endParaRPr lang="en-US" dirty="0">
              <a:solidFill>
                <a:srgbClr val="FFFF00"/>
              </a:solidFill>
            </a:endParaRPr>
          </a:p>
        </p:txBody>
      </p:sp>
      <p:sp>
        <p:nvSpPr>
          <p:cNvPr id="3" name="Text Placeholder 2">
            <a:extLst>
              <a:ext uri="{FF2B5EF4-FFF2-40B4-BE49-F238E27FC236}">
                <a16:creationId xmlns:a16="http://schemas.microsoft.com/office/drawing/2014/main" id="{45256EE2-D66F-4D20-94B3-EF6EB572AA6F}"/>
              </a:ext>
            </a:extLst>
          </p:cNvPr>
          <p:cNvSpPr>
            <a:spLocks noGrp="1"/>
          </p:cNvSpPr>
          <p:nvPr>
            <p:ph type="body" sz="quarter" idx="10"/>
          </p:nvPr>
        </p:nvSpPr>
        <p:spPr/>
        <p:txBody>
          <a:bodyPr/>
          <a:lstStyle/>
          <a:p>
            <a:r>
              <a:rPr lang="en-US"/>
              <a:t>IEEE International Symposium on Workload Characterization’ 22</a:t>
            </a:r>
          </a:p>
        </p:txBody>
      </p:sp>
      <p:sp>
        <p:nvSpPr>
          <p:cNvPr id="6" name="Title 5">
            <a:extLst>
              <a:ext uri="{FF2B5EF4-FFF2-40B4-BE49-F238E27FC236}">
                <a16:creationId xmlns:a16="http://schemas.microsoft.com/office/drawing/2014/main" id="{EECD0252-A0E3-439C-B35B-651165D9D04D}"/>
              </a:ext>
            </a:extLst>
          </p:cNvPr>
          <p:cNvSpPr>
            <a:spLocks noGrp="1"/>
          </p:cNvSpPr>
          <p:nvPr>
            <p:ph type="ctrTitle"/>
          </p:nvPr>
        </p:nvSpPr>
        <p:spPr>
          <a:xfrm>
            <a:off x="265176" y="2001838"/>
            <a:ext cx="8497824" cy="2304986"/>
          </a:xfrm>
        </p:spPr>
        <p:txBody>
          <a:bodyPr>
            <a:noAutofit/>
          </a:bodyPr>
          <a:lstStyle/>
          <a:p>
            <a:pPr algn="ctr"/>
            <a:r>
              <a:rPr lang="en-US" sz="3200"/>
              <a:t>Sparse Weight Compression and Decompression for </a:t>
            </a:r>
            <a:br>
              <a:rPr lang="en-US" sz="3200"/>
            </a:br>
            <a:r>
              <a:rPr lang="en-US" sz="3200"/>
              <a:t>Intel® Advanced Matrix Extensions (Intel® AMX) </a:t>
            </a:r>
            <a:br>
              <a:rPr lang="en-US" sz="3200"/>
            </a:br>
            <a:r>
              <a:rPr lang="en-US" sz="3200"/>
              <a:t>to Improve Deep Learning Performance</a:t>
            </a:r>
          </a:p>
        </p:txBody>
      </p:sp>
      <p:sp>
        <p:nvSpPr>
          <p:cNvPr id="10" name="TextBox 9">
            <a:extLst>
              <a:ext uri="{FF2B5EF4-FFF2-40B4-BE49-F238E27FC236}">
                <a16:creationId xmlns:a16="http://schemas.microsoft.com/office/drawing/2014/main" id="{21ACC81A-418C-4BF6-B306-BA0504CA6844}"/>
              </a:ext>
            </a:extLst>
          </p:cNvPr>
          <p:cNvSpPr txBox="1"/>
          <p:nvPr/>
        </p:nvSpPr>
        <p:spPr>
          <a:xfrm>
            <a:off x="2599267" y="5490107"/>
            <a:ext cx="5668434" cy="430887"/>
          </a:xfrm>
          <a:prstGeom prst="rect">
            <a:avLst/>
          </a:prstGeom>
          <a:noFill/>
        </p:spPr>
        <p:txBody>
          <a:bodyPr wrap="square" rtlCol="0">
            <a:spAutoFit/>
          </a:bodyPr>
          <a:lstStyle/>
          <a:p>
            <a:r>
              <a:rPr lang="en-US" sz="1100">
                <a:solidFill>
                  <a:schemeClr val="bg2"/>
                </a:solidFill>
              </a:rPr>
              <a:t>Contributors:  Shamima Najnin, Rajesh Poornachandran ,  Mona Minakshi, Anik Khan, Ofir, Nilesh Jain, Md Faijul Amin, Denis Samoylov, Guy Boudoukh, Tatyana Primak, Pallavi G</a:t>
            </a:r>
          </a:p>
        </p:txBody>
      </p:sp>
    </p:spTree>
    <p:extLst>
      <p:ext uri="{BB962C8B-B14F-4D97-AF65-F5344CB8AC3E}">
        <p14:creationId xmlns:p14="http://schemas.microsoft.com/office/powerpoint/2010/main" val="11186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2E144-C3B6-40E8-893F-D6DA5665C8D9}"/>
              </a:ext>
            </a:extLst>
          </p:cNvPr>
          <p:cNvSpPr>
            <a:spLocks noGrp="1"/>
          </p:cNvSpPr>
          <p:nvPr>
            <p:ph type="title"/>
          </p:nvPr>
        </p:nvSpPr>
        <p:spPr>
          <a:xfrm>
            <a:off x="242395" y="67934"/>
            <a:ext cx="10972800" cy="815798"/>
          </a:xfrm>
        </p:spPr>
        <p:txBody>
          <a:bodyPr>
            <a:normAutofit/>
          </a:bodyPr>
          <a:lstStyle/>
          <a:p>
            <a:r>
              <a:rPr lang="en-US" sz="3200" dirty="0"/>
              <a:t>Quantization Workflow</a:t>
            </a:r>
          </a:p>
        </p:txBody>
      </p:sp>
      <p:sp>
        <p:nvSpPr>
          <p:cNvPr id="5" name="Rounded Rectangle 2">
            <a:extLst>
              <a:ext uri="{FF2B5EF4-FFF2-40B4-BE49-F238E27FC236}">
                <a16:creationId xmlns:a16="http://schemas.microsoft.com/office/drawing/2014/main" id="{D32FCE4E-2BF7-42EF-8BD9-94218F90EA7C}"/>
              </a:ext>
            </a:extLst>
          </p:cNvPr>
          <p:cNvSpPr/>
          <p:nvPr/>
        </p:nvSpPr>
        <p:spPr>
          <a:xfrm>
            <a:off x="1604741" y="3839679"/>
            <a:ext cx="2648633"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IntelOne Text"/>
                <a:cs typeface="Arial"/>
              </a:rPr>
              <a:t>Train model with float32 precision</a:t>
            </a:r>
          </a:p>
        </p:txBody>
      </p:sp>
      <p:sp>
        <p:nvSpPr>
          <p:cNvPr id="6" name="Rounded Rectangle 3">
            <a:extLst>
              <a:ext uri="{FF2B5EF4-FFF2-40B4-BE49-F238E27FC236}">
                <a16:creationId xmlns:a16="http://schemas.microsoft.com/office/drawing/2014/main" id="{ACA5C359-DC9A-4653-AE67-90DC8DF9C2BD}"/>
              </a:ext>
            </a:extLst>
          </p:cNvPr>
          <p:cNvSpPr/>
          <p:nvPr/>
        </p:nvSpPr>
        <p:spPr>
          <a:xfrm>
            <a:off x="1604740" y="2468740"/>
            <a:ext cx="2648633"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IntelOne Text"/>
                <a:cs typeface="Arial"/>
              </a:rPr>
              <a:t>Freeze weight-variables as constant</a:t>
            </a:r>
          </a:p>
        </p:txBody>
      </p:sp>
      <p:sp>
        <p:nvSpPr>
          <p:cNvPr id="7" name="Rounded Rectangle 5">
            <a:extLst>
              <a:ext uri="{FF2B5EF4-FFF2-40B4-BE49-F238E27FC236}">
                <a16:creationId xmlns:a16="http://schemas.microsoft.com/office/drawing/2014/main" id="{2E623A67-0519-4A98-8EDF-4E318338025E}"/>
              </a:ext>
            </a:extLst>
          </p:cNvPr>
          <p:cNvSpPr/>
          <p:nvPr/>
        </p:nvSpPr>
        <p:spPr>
          <a:xfrm>
            <a:off x="1604740" y="1079886"/>
            <a:ext cx="2648633" cy="884122"/>
          </a:xfrm>
          <a:prstGeom prst="roundRect">
            <a:avLst/>
          </a:prstGeom>
          <a:noFill/>
          <a:ln w="19050" cap="flat" cmpd="sng" algn="ctr">
            <a:solidFill>
              <a:srgbClr val="D7F3A2"/>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IntelOne Text"/>
                <a:cs typeface="Arial"/>
              </a:rPr>
              <a:t>Convert model to bfloat16 precision</a:t>
            </a:r>
          </a:p>
        </p:txBody>
      </p:sp>
      <p:sp>
        <p:nvSpPr>
          <p:cNvPr id="8" name="Rounded Rectangle 6">
            <a:extLst>
              <a:ext uri="{FF2B5EF4-FFF2-40B4-BE49-F238E27FC236}">
                <a16:creationId xmlns:a16="http://schemas.microsoft.com/office/drawing/2014/main" id="{BA2D80F4-23AD-42CE-B607-AFF6A1E7FEED}"/>
              </a:ext>
            </a:extLst>
          </p:cNvPr>
          <p:cNvSpPr/>
          <p:nvPr/>
        </p:nvSpPr>
        <p:spPr>
          <a:xfrm>
            <a:off x="5546264" y="1083415"/>
            <a:ext cx="3649254"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IntelOne Text"/>
                <a:cs typeface="Arial"/>
              </a:rPr>
              <a:t>Quantize model with dynamic scale and shift parameters</a:t>
            </a:r>
          </a:p>
        </p:txBody>
      </p:sp>
      <p:sp>
        <p:nvSpPr>
          <p:cNvPr id="9" name="Rounded Rectangle 7">
            <a:extLst>
              <a:ext uri="{FF2B5EF4-FFF2-40B4-BE49-F238E27FC236}">
                <a16:creationId xmlns:a16="http://schemas.microsoft.com/office/drawing/2014/main" id="{2F601EBC-1F4A-4A1F-9778-10A5EC3BE384}"/>
              </a:ext>
            </a:extLst>
          </p:cNvPr>
          <p:cNvSpPr/>
          <p:nvPr/>
        </p:nvSpPr>
        <p:spPr>
          <a:xfrm>
            <a:off x="5605762" y="2468740"/>
            <a:ext cx="3530257"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IntelOne Text"/>
                <a:cs typeface="Arial"/>
              </a:rPr>
              <a:t>Calibrate scale and shift parameters</a:t>
            </a:r>
          </a:p>
        </p:txBody>
      </p:sp>
      <p:sp>
        <p:nvSpPr>
          <p:cNvPr id="10" name="Rounded Rectangle 9">
            <a:extLst>
              <a:ext uri="{FF2B5EF4-FFF2-40B4-BE49-F238E27FC236}">
                <a16:creationId xmlns:a16="http://schemas.microsoft.com/office/drawing/2014/main" id="{3D638364-310B-428F-BDD5-40D8753F7B76}"/>
              </a:ext>
            </a:extLst>
          </p:cNvPr>
          <p:cNvSpPr/>
          <p:nvPr/>
        </p:nvSpPr>
        <p:spPr>
          <a:xfrm>
            <a:off x="5605762" y="3839679"/>
            <a:ext cx="3530257"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IntelOne Text"/>
                <a:cs typeface="Arial"/>
              </a:rPr>
              <a:t>Optimized quantized model</a:t>
            </a:r>
          </a:p>
        </p:txBody>
      </p:sp>
      <p:cxnSp>
        <p:nvCxnSpPr>
          <p:cNvPr id="11" name="Straight Arrow Connector 10">
            <a:extLst>
              <a:ext uri="{FF2B5EF4-FFF2-40B4-BE49-F238E27FC236}">
                <a16:creationId xmlns:a16="http://schemas.microsoft.com/office/drawing/2014/main" id="{EA8B4908-B643-4064-8773-9FE4FA8A0A53}"/>
              </a:ext>
            </a:extLst>
          </p:cNvPr>
          <p:cNvCxnSpPr>
            <a:cxnSpLocks/>
            <a:endCxn id="6" idx="2"/>
          </p:cNvCxnSpPr>
          <p:nvPr/>
        </p:nvCxnSpPr>
        <p:spPr>
          <a:xfrm flipV="1">
            <a:off x="2929056" y="3352862"/>
            <a:ext cx="1" cy="430862"/>
          </a:xfrm>
          <a:prstGeom prst="straightConnector1">
            <a:avLst/>
          </a:prstGeom>
          <a:noFill/>
          <a:ln w="88900" cap="flat" cmpd="sng" algn="ctr">
            <a:solidFill>
              <a:srgbClr val="D7F3A2"/>
            </a:solidFill>
            <a:prstDash val="solid"/>
            <a:miter lim="800000"/>
            <a:tailEnd type="triangle"/>
          </a:ln>
          <a:effectLst/>
        </p:spPr>
      </p:cxnSp>
      <p:cxnSp>
        <p:nvCxnSpPr>
          <p:cNvPr id="12" name="Straight Arrow Connector 11">
            <a:extLst>
              <a:ext uri="{FF2B5EF4-FFF2-40B4-BE49-F238E27FC236}">
                <a16:creationId xmlns:a16="http://schemas.microsoft.com/office/drawing/2014/main" id="{187488FF-A701-4CAF-AC46-5792524114ED}"/>
              </a:ext>
            </a:extLst>
          </p:cNvPr>
          <p:cNvCxnSpPr>
            <a:cxnSpLocks/>
            <a:endCxn id="7" idx="2"/>
          </p:cNvCxnSpPr>
          <p:nvPr/>
        </p:nvCxnSpPr>
        <p:spPr>
          <a:xfrm flipV="1">
            <a:off x="2929057" y="1964008"/>
            <a:ext cx="0" cy="432351"/>
          </a:xfrm>
          <a:prstGeom prst="straightConnector1">
            <a:avLst/>
          </a:prstGeom>
          <a:noFill/>
          <a:ln w="88900" cap="flat" cmpd="sng" algn="ctr">
            <a:solidFill>
              <a:srgbClr val="D7F3A2"/>
            </a:solidFill>
            <a:prstDash val="solid"/>
            <a:round/>
            <a:tailEnd type="triangle"/>
          </a:ln>
          <a:effectLst/>
        </p:spPr>
      </p:cxnSp>
      <p:cxnSp>
        <p:nvCxnSpPr>
          <p:cNvPr id="13" name="Straight Arrow Connector 12">
            <a:extLst>
              <a:ext uri="{FF2B5EF4-FFF2-40B4-BE49-F238E27FC236}">
                <a16:creationId xmlns:a16="http://schemas.microsoft.com/office/drawing/2014/main" id="{4AD43462-70FB-4644-826C-CF618A2AD2A7}"/>
              </a:ext>
            </a:extLst>
          </p:cNvPr>
          <p:cNvCxnSpPr>
            <a:cxnSpLocks/>
            <a:stCxn id="7" idx="3"/>
            <a:endCxn id="8" idx="1"/>
          </p:cNvCxnSpPr>
          <p:nvPr/>
        </p:nvCxnSpPr>
        <p:spPr>
          <a:xfrm>
            <a:off x="4253373" y="1521947"/>
            <a:ext cx="1292891" cy="3529"/>
          </a:xfrm>
          <a:prstGeom prst="straightConnector1">
            <a:avLst/>
          </a:prstGeom>
          <a:noFill/>
          <a:ln w="88900" cap="flat" cmpd="sng" algn="ctr">
            <a:solidFill>
              <a:srgbClr val="D7F3A2"/>
            </a:solidFill>
            <a:prstDash val="solid"/>
            <a:miter lim="800000"/>
            <a:tailEnd type="triangle"/>
          </a:ln>
          <a:effectLst/>
        </p:spPr>
      </p:cxnSp>
      <p:cxnSp>
        <p:nvCxnSpPr>
          <p:cNvPr id="14" name="Straight Arrow Connector 13">
            <a:extLst>
              <a:ext uri="{FF2B5EF4-FFF2-40B4-BE49-F238E27FC236}">
                <a16:creationId xmlns:a16="http://schemas.microsoft.com/office/drawing/2014/main" id="{CCCCF05D-8C82-4CDA-B6C1-C79FD548C437}"/>
              </a:ext>
            </a:extLst>
          </p:cNvPr>
          <p:cNvCxnSpPr>
            <a:cxnSpLocks/>
            <a:stCxn id="8" idx="2"/>
          </p:cNvCxnSpPr>
          <p:nvPr/>
        </p:nvCxnSpPr>
        <p:spPr>
          <a:xfrm>
            <a:off x="7370891" y="1967537"/>
            <a:ext cx="0" cy="428822"/>
          </a:xfrm>
          <a:prstGeom prst="straightConnector1">
            <a:avLst/>
          </a:prstGeom>
          <a:noFill/>
          <a:ln w="88900" cap="flat" cmpd="sng" algn="ctr">
            <a:solidFill>
              <a:srgbClr val="D7F3A2"/>
            </a:solidFill>
            <a:prstDash val="solid"/>
            <a:miter lim="800000"/>
            <a:tailEnd type="triangle"/>
          </a:ln>
          <a:effectLst/>
        </p:spPr>
      </p:cxnSp>
      <p:cxnSp>
        <p:nvCxnSpPr>
          <p:cNvPr id="15" name="Straight Arrow Connector 14">
            <a:extLst>
              <a:ext uri="{FF2B5EF4-FFF2-40B4-BE49-F238E27FC236}">
                <a16:creationId xmlns:a16="http://schemas.microsoft.com/office/drawing/2014/main" id="{2C2DC872-059B-45AC-BDD0-D171584EB892}"/>
              </a:ext>
            </a:extLst>
          </p:cNvPr>
          <p:cNvCxnSpPr>
            <a:cxnSpLocks/>
            <a:stCxn id="9" idx="2"/>
          </p:cNvCxnSpPr>
          <p:nvPr/>
        </p:nvCxnSpPr>
        <p:spPr>
          <a:xfrm flipH="1">
            <a:off x="7370890" y="3352862"/>
            <a:ext cx="1" cy="430862"/>
          </a:xfrm>
          <a:prstGeom prst="straightConnector1">
            <a:avLst/>
          </a:prstGeom>
          <a:noFill/>
          <a:ln w="88900" cap="flat" cmpd="sng" algn="ctr">
            <a:solidFill>
              <a:srgbClr val="D7F3A2"/>
            </a:solidFill>
            <a:prstDash val="solid"/>
            <a:miter lim="800000"/>
            <a:tailEnd type="triangle"/>
          </a:ln>
          <a:effectLst/>
        </p:spPr>
      </p:cxnSp>
      <p:sp>
        <p:nvSpPr>
          <p:cNvPr id="16" name="TextBox 15">
            <a:extLst>
              <a:ext uri="{FF2B5EF4-FFF2-40B4-BE49-F238E27FC236}">
                <a16:creationId xmlns:a16="http://schemas.microsoft.com/office/drawing/2014/main" id="{4B285B8D-0E9E-4F1E-AEE1-A2CBA2A6DC98}"/>
              </a:ext>
            </a:extLst>
          </p:cNvPr>
          <p:cNvSpPr txBox="1"/>
          <p:nvPr/>
        </p:nvSpPr>
        <p:spPr>
          <a:xfrm>
            <a:off x="242395" y="5159208"/>
            <a:ext cx="9350922" cy="1169551"/>
          </a:xfrm>
          <a:prstGeom prst="rect">
            <a:avLst/>
          </a:prstGeom>
          <a:noFill/>
        </p:spPr>
        <p:txBody>
          <a:bodyPr wrap="square">
            <a:spAutoFit/>
          </a:bodyPr>
          <a:lstStyle/>
          <a:p>
            <a:pPr>
              <a:spcBef>
                <a:spcPts val="1200"/>
              </a:spcBef>
              <a:spcAft>
                <a:spcPts val="1200"/>
              </a:spcAft>
            </a:pPr>
            <a:r>
              <a:rPr kumimoji="0" lang="en-US" sz="3200" i="0" u="none" strike="noStrike" kern="1200" cap="none" spc="0" normalizeH="0" baseline="0" noProof="0" dirty="0">
                <a:ln>
                  <a:noFill/>
                </a:ln>
                <a:solidFill>
                  <a:srgbClr val="FFFFFF"/>
                </a:solidFill>
                <a:effectLst/>
                <a:uLnTx/>
                <a:uFillTx/>
                <a:latin typeface="IntelOne Text Light"/>
                <a:cs typeface="Arial"/>
              </a:rPr>
              <a:t>Sparsity Introduction to Models</a:t>
            </a:r>
            <a:br>
              <a:rPr kumimoji="0" lang="en-US" sz="3200" i="0" u="none" strike="noStrike" kern="1200" cap="none" spc="0" normalizeH="0" baseline="0" noProof="0" dirty="0">
                <a:ln>
                  <a:noFill/>
                </a:ln>
                <a:solidFill>
                  <a:srgbClr val="FFFFFF"/>
                </a:solidFill>
                <a:effectLst/>
                <a:uLnTx/>
                <a:uFillTx/>
                <a:latin typeface="IntelOne Text Light"/>
                <a:cs typeface="Arial"/>
              </a:rPr>
            </a:br>
            <a:br>
              <a:rPr kumimoji="0" lang="en-US" i="0" u="none" strike="noStrike" kern="1200" cap="none" spc="0" normalizeH="0" baseline="0" noProof="0" dirty="0">
                <a:ln>
                  <a:noFill/>
                </a:ln>
                <a:solidFill>
                  <a:srgbClr val="FFFFFF"/>
                </a:solidFill>
                <a:effectLst/>
                <a:uLnTx/>
                <a:uFillTx/>
                <a:latin typeface="IntelOne Text Light"/>
                <a:cs typeface="Arial"/>
              </a:rPr>
            </a:br>
            <a:r>
              <a:rPr lang="en-US" dirty="0"/>
              <a:t>https://arxiv.org/pdf/2111.05754.pdf</a:t>
            </a:r>
          </a:p>
        </p:txBody>
      </p:sp>
    </p:spTree>
    <p:extLst>
      <p:ext uri="{BB962C8B-B14F-4D97-AF65-F5344CB8AC3E}">
        <p14:creationId xmlns:p14="http://schemas.microsoft.com/office/powerpoint/2010/main" val="108719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04D139-FD9B-403E-A8B7-F4565D26F92A}"/>
              </a:ext>
            </a:extLst>
          </p:cNvPr>
          <p:cNvSpPr txBox="1">
            <a:spLocks/>
          </p:cNvSpPr>
          <p:nvPr/>
        </p:nvSpPr>
        <p:spPr>
          <a:xfrm>
            <a:off x="353686" y="1939998"/>
            <a:ext cx="10972093" cy="1696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4000" b="0" i="0" u="none" strike="noStrike" kern="1200" cap="none" spc="0" normalizeH="0" baseline="0" noProof="0">
                <a:ln>
                  <a:noFill/>
                </a:ln>
                <a:solidFill>
                  <a:srgbClr val="FFFFFF"/>
                </a:solidFill>
                <a:effectLst/>
                <a:uLnTx/>
                <a:uFillTx/>
                <a:latin typeface="IntelOne Text Light"/>
                <a:cs typeface="Arial"/>
              </a:rPr>
              <a:t>INTRODUCTION TO AMX</a:t>
            </a:r>
            <a:br>
              <a:rPr kumimoji="0" lang="en-US" sz="4000" b="0" i="0" u="none" strike="noStrike" kern="1200" cap="none" spc="0" normalizeH="0" baseline="0" noProof="0">
                <a:ln>
                  <a:noFill/>
                </a:ln>
                <a:solidFill>
                  <a:srgbClr val="FFFFFF"/>
                </a:solidFill>
                <a:effectLst/>
                <a:uLnTx/>
                <a:uFillTx/>
                <a:latin typeface="IntelOne Text Light"/>
                <a:cs typeface="Arial"/>
              </a:rPr>
            </a:br>
            <a:br>
              <a:rPr kumimoji="0" lang="en-US" sz="4000" b="0" i="0" u="none" strike="noStrike" kern="1200" cap="none" spc="0" normalizeH="0" baseline="0" noProof="0">
                <a:ln>
                  <a:noFill/>
                </a:ln>
                <a:solidFill>
                  <a:srgbClr val="FFFFFF"/>
                </a:solidFill>
                <a:effectLst/>
                <a:uLnTx/>
                <a:uFillTx/>
                <a:latin typeface="IntelOne Text Light"/>
                <a:cs typeface="Arial"/>
              </a:rPr>
            </a:br>
            <a:r>
              <a:rPr kumimoji="0" lang="en-US" sz="2000" b="0" i="0" u="none" strike="noStrike" kern="1200" cap="none" spc="0" normalizeH="0" baseline="0" noProof="0">
                <a:ln>
                  <a:noFill/>
                </a:ln>
                <a:solidFill>
                  <a:srgbClr val="FFFFFF"/>
                </a:solidFill>
                <a:effectLst/>
                <a:uLnTx/>
                <a:uFillTx/>
                <a:latin typeface="IntelOne Text"/>
                <a:cs typeface="Arial"/>
              </a:rPr>
              <a:t> Intel® Advanced Matrix Extensions (Intel® AMX)</a:t>
            </a:r>
            <a:endParaRPr kumimoji="0" lang="en-US" sz="4000" b="0" i="0" u="none" strike="noStrike" kern="1200" cap="none" spc="0" normalizeH="0" baseline="0" noProof="0">
              <a:ln>
                <a:noFill/>
              </a:ln>
              <a:solidFill>
                <a:srgbClr val="FFFFFF"/>
              </a:solidFill>
              <a:effectLst/>
              <a:uLnTx/>
              <a:uFillTx/>
              <a:latin typeface="IntelOne Text Light"/>
              <a:cs typeface="Arial"/>
            </a:endParaRPr>
          </a:p>
        </p:txBody>
      </p:sp>
    </p:spTree>
    <p:extLst>
      <p:ext uri="{BB962C8B-B14F-4D97-AF65-F5344CB8AC3E}">
        <p14:creationId xmlns:p14="http://schemas.microsoft.com/office/powerpoint/2010/main" val="2474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FADA6-2AD9-46FA-9472-FB5CD517997F}"/>
              </a:ext>
            </a:extLst>
          </p:cNvPr>
          <p:cNvSpPr txBox="1">
            <a:spLocks/>
          </p:cNvSpPr>
          <p:nvPr/>
        </p:nvSpPr>
        <p:spPr>
          <a:xfrm>
            <a:off x="115941" y="170276"/>
            <a:ext cx="11637175" cy="952499"/>
          </a:xfrm>
          <a:prstGeom prst="rect">
            <a:avLst/>
          </a:prstGeom>
        </p:spPr>
        <p:txBody>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marL="0" marR="0" lvl="0" indent="0" algn="l" defTabSz="609585" rtl="0" eaLnBrk="1" fontAlgn="auto" latinLnBrk="0" hangingPunct="1">
              <a:lnSpc>
                <a:spcPct val="90000"/>
              </a:lnSpc>
              <a:spcBef>
                <a:spcPts val="0"/>
              </a:spcBef>
              <a:spcAft>
                <a:spcPts val="0"/>
              </a:spcAft>
              <a:buClrTx/>
              <a:buSzTx/>
              <a:buFontTx/>
              <a:buNone/>
              <a:tabLst/>
              <a:defRPr/>
            </a:pPr>
            <a:r>
              <a:rPr lang="en-US" sz="3200">
                <a:solidFill>
                  <a:schemeClr val="bg1"/>
                </a:solidFill>
                <a:latin typeface="IntelOne Display Light" panose="020B0403020203020204" pitchFamily="34" charset="0"/>
                <a:cs typeface="Helvetica Neue"/>
                <a:sym typeface="Helvetica"/>
              </a:rPr>
              <a:t>4th</a:t>
            </a:r>
            <a:r>
              <a:rPr kumimoji="0" lang="en-US" sz="3200" b="0" i="0" u="none" strike="noStrike" kern="1200" cap="none" spc="0" normalizeH="0" baseline="0" noProof="0">
                <a:ln>
                  <a:noFill/>
                </a:ln>
                <a:solidFill>
                  <a:schemeClr val="bg1"/>
                </a:solidFill>
                <a:effectLst/>
                <a:uLnTx/>
                <a:uFillTx/>
                <a:latin typeface="IntelOne Display Light" panose="020B0403020203020204" pitchFamily="34" charset="0"/>
                <a:cs typeface="Helvetica Neue"/>
                <a:sym typeface="Helvetica"/>
              </a:rPr>
              <a:t> Gen Intel® Xeon® Scalable Processor supporting Intel® Deep Learning Boost (Intel® DL Boost)- Built-in AI Acceleration </a:t>
            </a:r>
          </a:p>
        </p:txBody>
      </p:sp>
      <p:grpSp>
        <p:nvGrpSpPr>
          <p:cNvPr id="5" name="Group 4">
            <a:extLst>
              <a:ext uri="{FF2B5EF4-FFF2-40B4-BE49-F238E27FC236}">
                <a16:creationId xmlns:a16="http://schemas.microsoft.com/office/drawing/2014/main" id="{A96FC2F3-0CE2-40F2-8FD9-E2FC25EC555F}"/>
              </a:ext>
            </a:extLst>
          </p:cNvPr>
          <p:cNvGrpSpPr/>
          <p:nvPr/>
        </p:nvGrpSpPr>
        <p:grpSpPr>
          <a:xfrm>
            <a:off x="389692" y="1777246"/>
            <a:ext cx="9449240" cy="3607693"/>
            <a:chOff x="-69869" y="928354"/>
            <a:chExt cx="12054521" cy="5565526"/>
          </a:xfrm>
        </p:grpSpPr>
        <p:graphicFrame>
          <p:nvGraphicFramePr>
            <p:cNvPr id="6" name="Diagram 5">
              <a:extLst>
                <a:ext uri="{FF2B5EF4-FFF2-40B4-BE49-F238E27FC236}">
                  <a16:creationId xmlns:a16="http://schemas.microsoft.com/office/drawing/2014/main" id="{7E730361-BE60-4D8A-9F66-B2E7E8B423BB}"/>
                </a:ext>
              </a:extLst>
            </p:cNvPr>
            <p:cNvGraphicFramePr/>
            <p:nvPr>
              <p:extLst>
                <p:ext uri="{D42A27DB-BD31-4B8C-83A1-F6EECF244321}">
                  <p14:modId xmlns:p14="http://schemas.microsoft.com/office/powerpoint/2010/main" val="2300806957"/>
                </p:ext>
              </p:extLst>
            </p:nvPr>
          </p:nvGraphicFramePr>
          <p:xfrm>
            <a:off x="-69869" y="1193157"/>
            <a:ext cx="12054521" cy="5300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28FD362-F7A7-449B-8551-315B8A4616F4}"/>
                </a:ext>
              </a:extLst>
            </p:cNvPr>
            <p:cNvSpPr txBox="1"/>
            <p:nvPr/>
          </p:nvSpPr>
          <p:spPr>
            <a:xfrm>
              <a:off x="2298144" y="2341322"/>
              <a:ext cx="864236" cy="344623"/>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2017</a:t>
              </a:r>
            </a:p>
          </p:txBody>
        </p:sp>
        <p:sp>
          <p:nvSpPr>
            <p:cNvPr id="8" name="TextBox 7">
              <a:extLst>
                <a:ext uri="{FF2B5EF4-FFF2-40B4-BE49-F238E27FC236}">
                  <a16:creationId xmlns:a16="http://schemas.microsoft.com/office/drawing/2014/main" id="{46587126-F930-464D-A2DC-E23AFC0309A7}"/>
                </a:ext>
              </a:extLst>
            </p:cNvPr>
            <p:cNvSpPr txBox="1"/>
            <p:nvPr/>
          </p:nvSpPr>
          <p:spPr>
            <a:xfrm>
              <a:off x="4089138" y="1283519"/>
              <a:ext cx="864236" cy="255995"/>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2019</a:t>
              </a:r>
            </a:p>
          </p:txBody>
        </p:sp>
        <p:sp>
          <p:nvSpPr>
            <p:cNvPr id="9" name="TextBox 8">
              <a:extLst>
                <a:ext uri="{FF2B5EF4-FFF2-40B4-BE49-F238E27FC236}">
                  <a16:creationId xmlns:a16="http://schemas.microsoft.com/office/drawing/2014/main" id="{495BC39D-AD4A-4220-8B19-223FBACE1FC9}"/>
                </a:ext>
              </a:extLst>
            </p:cNvPr>
            <p:cNvSpPr txBox="1"/>
            <p:nvPr/>
          </p:nvSpPr>
          <p:spPr>
            <a:xfrm rot="1971847">
              <a:off x="1983081" y="5197166"/>
              <a:ext cx="200198" cy="566939"/>
            </a:xfrm>
            <a:prstGeom prst="rect">
              <a:avLst/>
            </a:prstGeom>
            <a:noFill/>
          </p:spPr>
          <p:txBody>
            <a:bodyPr vert="vert270" wrap="square" lIns="0" tIns="0" rIns="0" bIns="0" rtlCol="0" anchor="b">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IntelOne Display Regular"/>
                  <a:cs typeface="Helvetica Neue"/>
                </a:rPr>
                <a:t>…</a:t>
              </a:r>
            </a:p>
          </p:txBody>
        </p:sp>
        <p:sp>
          <p:nvSpPr>
            <p:cNvPr id="10" name="TextBox 9">
              <a:extLst>
                <a:ext uri="{FF2B5EF4-FFF2-40B4-BE49-F238E27FC236}">
                  <a16:creationId xmlns:a16="http://schemas.microsoft.com/office/drawing/2014/main" id="{6A2093C7-5A64-4BF1-BC3D-98A2370D2889}"/>
                </a:ext>
              </a:extLst>
            </p:cNvPr>
            <p:cNvSpPr txBox="1"/>
            <p:nvPr/>
          </p:nvSpPr>
          <p:spPr>
            <a:xfrm>
              <a:off x="2152697" y="2852149"/>
              <a:ext cx="1223334" cy="602393"/>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1</a:t>
              </a:r>
              <a:r>
                <a:rPr kumimoji="0" lang="en-US" sz="1200" b="1" i="0" u="none" strike="noStrike" kern="0" cap="none" spc="0" normalizeH="0" baseline="30000" noProof="0">
                  <a:ln>
                    <a:noFill/>
                  </a:ln>
                  <a:solidFill>
                    <a:schemeClr val="bg1"/>
                  </a:solidFill>
                  <a:effectLst/>
                  <a:uLnTx/>
                  <a:uFillTx/>
                  <a:latin typeface="IntelOne Display Regular"/>
                  <a:cs typeface="Helvetica Neue"/>
                </a:rPr>
                <a:t>st</a:t>
              </a:r>
              <a:r>
                <a:rPr kumimoji="0" lang="en-US" sz="1200" b="1" i="0" u="none" strike="noStrike" kern="0" cap="none" spc="0" normalizeH="0" baseline="0" noProof="0">
                  <a:ln>
                    <a:noFill/>
                  </a:ln>
                  <a:solidFill>
                    <a:schemeClr val="bg1"/>
                  </a:solidFill>
                  <a:effectLst/>
                  <a:uLnTx/>
                  <a:uFillTx/>
                  <a:latin typeface="IntelOne Display Regular"/>
                  <a:cs typeface="Helvetica Neue"/>
                </a:rPr>
                <a:t> Gen Intel® Xeon® Scalable processors</a:t>
              </a:r>
            </a:p>
          </p:txBody>
        </p:sp>
        <p:sp>
          <p:nvSpPr>
            <p:cNvPr id="11" name="TextBox 10">
              <a:extLst>
                <a:ext uri="{FF2B5EF4-FFF2-40B4-BE49-F238E27FC236}">
                  <a16:creationId xmlns:a16="http://schemas.microsoft.com/office/drawing/2014/main" id="{348E2758-94B3-4B5A-B59E-E0496342A85E}"/>
                </a:ext>
              </a:extLst>
            </p:cNvPr>
            <p:cNvSpPr txBox="1"/>
            <p:nvPr/>
          </p:nvSpPr>
          <p:spPr>
            <a:xfrm>
              <a:off x="3769672" y="1799001"/>
              <a:ext cx="1503170" cy="608191"/>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2</a:t>
              </a:r>
              <a:r>
                <a:rPr kumimoji="0" lang="en-US" sz="1200" b="1" i="0" u="none" strike="noStrike" kern="0" cap="none" spc="0" normalizeH="0" baseline="30000" noProof="0">
                  <a:ln>
                    <a:noFill/>
                  </a:ln>
                  <a:solidFill>
                    <a:schemeClr val="bg1"/>
                  </a:solidFill>
                  <a:effectLst/>
                  <a:uLnTx/>
                  <a:uFillTx/>
                  <a:latin typeface="IntelOne Display Regular"/>
                  <a:cs typeface="Helvetica Neue"/>
                </a:rPr>
                <a:t>nd</a:t>
              </a:r>
              <a:r>
                <a:rPr kumimoji="0" lang="en-US" sz="1200" b="1" i="0" u="none" strike="noStrike" kern="0" cap="none" spc="0" normalizeH="0" baseline="0" noProof="0">
                  <a:ln>
                    <a:noFill/>
                  </a:ln>
                  <a:solidFill>
                    <a:schemeClr val="bg1"/>
                  </a:solidFill>
                  <a:effectLst/>
                  <a:uLnTx/>
                  <a:uFillTx/>
                  <a:latin typeface="IntelOne Display Regular"/>
                  <a:cs typeface="Helvetica Neue"/>
                </a:rPr>
                <a:t> Gen Intel® Xeon® Scalable processors</a:t>
              </a:r>
            </a:p>
          </p:txBody>
        </p:sp>
        <p:sp>
          <p:nvSpPr>
            <p:cNvPr id="12" name="TextBox 11">
              <a:extLst>
                <a:ext uri="{FF2B5EF4-FFF2-40B4-BE49-F238E27FC236}">
                  <a16:creationId xmlns:a16="http://schemas.microsoft.com/office/drawing/2014/main" id="{D2E46698-6B54-4903-8042-A8D779E6BB6E}"/>
                </a:ext>
              </a:extLst>
            </p:cNvPr>
            <p:cNvSpPr txBox="1"/>
            <p:nvPr/>
          </p:nvSpPr>
          <p:spPr>
            <a:xfrm>
              <a:off x="9297779" y="928354"/>
              <a:ext cx="1764242" cy="235938"/>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bg1"/>
                </a:solidFill>
                <a:effectLst/>
                <a:uLnTx/>
                <a:uFillTx/>
                <a:latin typeface="IntelOne Display Regular"/>
                <a:cs typeface="Helvetica Neue"/>
              </a:endParaRPr>
            </a:p>
          </p:txBody>
        </p:sp>
        <p:sp>
          <p:nvSpPr>
            <p:cNvPr id="13" name="TextBox 12">
              <a:extLst>
                <a:ext uri="{FF2B5EF4-FFF2-40B4-BE49-F238E27FC236}">
                  <a16:creationId xmlns:a16="http://schemas.microsoft.com/office/drawing/2014/main" id="{7EB472A6-C5AD-4FCD-BD97-0B52D414DE08}"/>
                </a:ext>
              </a:extLst>
            </p:cNvPr>
            <p:cNvSpPr txBox="1"/>
            <p:nvPr/>
          </p:nvSpPr>
          <p:spPr>
            <a:xfrm>
              <a:off x="6096102" y="1210930"/>
              <a:ext cx="1840766" cy="657166"/>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3</a:t>
              </a:r>
              <a:r>
                <a:rPr kumimoji="0" lang="en-US" sz="1200" b="1" i="0" u="none" strike="noStrike" kern="0" cap="none" spc="0" normalizeH="0" baseline="30000" noProof="0">
                  <a:ln>
                    <a:noFill/>
                  </a:ln>
                  <a:solidFill>
                    <a:schemeClr val="bg1"/>
                  </a:solidFill>
                  <a:effectLst/>
                  <a:uLnTx/>
                  <a:uFillTx/>
                  <a:latin typeface="IntelOne Display Regular"/>
                  <a:cs typeface="Helvetica Neue"/>
                </a:rPr>
                <a:t>rd</a:t>
              </a:r>
              <a:r>
                <a:rPr kumimoji="0" lang="en-US" sz="1200" b="1" i="0" u="none" strike="noStrike" kern="0" cap="none" spc="0" normalizeH="0" baseline="0" noProof="0">
                  <a:ln>
                    <a:noFill/>
                  </a:ln>
                  <a:solidFill>
                    <a:schemeClr val="bg1"/>
                  </a:solidFill>
                  <a:effectLst/>
                  <a:uLnTx/>
                  <a:uFillTx/>
                  <a:latin typeface="IntelOne Display Regular"/>
                  <a:cs typeface="Helvetica Neue"/>
                </a:rPr>
                <a:t> Gen Intel® Xeon® Scalable processors</a:t>
              </a:r>
            </a:p>
          </p:txBody>
        </p:sp>
      </p:grpSp>
      <p:sp>
        <p:nvSpPr>
          <p:cNvPr id="14" name="TextBox 13">
            <a:extLst>
              <a:ext uri="{FF2B5EF4-FFF2-40B4-BE49-F238E27FC236}">
                <a16:creationId xmlns:a16="http://schemas.microsoft.com/office/drawing/2014/main" id="{313A8D67-10AB-451C-9B64-51C1CA5FE678}"/>
              </a:ext>
            </a:extLst>
          </p:cNvPr>
          <p:cNvSpPr txBox="1"/>
          <p:nvPr/>
        </p:nvSpPr>
        <p:spPr>
          <a:xfrm>
            <a:off x="5570399" y="1643262"/>
            <a:ext cx="677453" cy="165941"/>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2021</a:t>
            </a:r>
          </a:p>
        </p:txBody>
      </p:sp>
      <p:sp>
        <p:nvSpPr>
          <p:cNvPr id="15" name="Pentagon 20">
            <a:extLst>
              <a:ext uri="{FF2B5EF4-FFF2-40B4-BE49-F238E27FC236}">
                <a16:creationId xmlns:a16="http://schemas.microsoft.com/office/drawing/2014/main" id="{86222124-73B9-4C08-8596-B34A94AE311B}"/>
              </a:ext>
            </a:extLst>
          </p:cNvPr>
          <p:cNvSpPr/>
          <p:nvPr/>
        </p:nvSpPr>
        <p:spPr>
          <a:xfrm>
            <a:off x="5934526" y="5301968"/>
            <a:ext cx="5115095" cy="734445"/>
          </a:xfrm>
          <a:prstGeom prst="homePlate">
            <a:avLst/>
          </a:prstGeom>
          <a:gradFill flip="none" rotWithShape="1">
            <a:gsLst>
              <a:gs pos="0">
                <a:srgbClr val="0071C5">
                  <a:shade val="30000"/>
                  <a:satMod val="115000"/>
                </a:srgbClr>
              </a:gs>
              <a:gs pos="50000">
                <a:srgbClr val="0071C5">
                  <a:shade val="67500"/>
                  <a:satMod val="115000"/>
                </a:srgbClr>
              </a:gs>
              <a:gs pos="100000">
                <a:srgbClr val="0071C5">
                  <a:shade val="100000"/>
                  <a:satMod val="115000"/>
                </a:srgbClr>
              </a:gs>
            </a:gsLst>
            <a:lin ang="10800000" scaled="1"/>
            <a:tileRect/>
          </a:gradFill>
          <a:ln w="9525"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chemeClr val="bg1"/>
                </a:solidFill>
                <a:effectLst/>
                <a:uLnTx/>
                <a:uFillTx/>
                <a:latin typeface="IntelOne Display Regular"/>
                <a:cs typeface="Helvetica Neue"/>
              </a:rPr>
              <a:t>Increased throughput for </a:t>
            </a:r>
            <a:r>
              <a:rPr kumimoji="0" lang="en-US" sz="2000" b="1" i="0" u="none" strike="noStrike" kern="0" cap="none" spc="0" normalizeH="0" baseline="0" noProof="0">
                <a:ln>
                  <a:noFill/>
                </a:ln>
                <a:solidFill>
                  <a:schemeClr val="bg1"/>
                </a:solidFill>
                <a:effectLst/>
                <a:uLnTx/>
                <a:uFillTx/>
                <a:latin typeface="IntelOne Display Regular"/>
                <a:cs typeface="Helvetica Neue"/>
              </a:rPr>
              <a:t>Deep Learning</a:t>
            </a:r>
          </a:p>
        </p:txBody>
      </p:sp>
      <p:sp>
        <p:nvSpPr>
          <p:cNvPr id="16" name="Left Arrow 12">
            <a:extLst>
              <a:ext uri="{FF2B5EF4-FFF2-40B4-BE49-F238E27FC236}">
                <a16:creationId xmlns:a16="http://schemas.microsoft.com/office/drawing/2014/main" id="{D7F49A4C-C820-49EF-B4CC-743620A88C1D}"/>
              </a:ext>
            </a:extLst>
          </p:cNvPr>
          <p:cNvSpPr/>
          <p:nvPr/>
        </p:nvSpPr>
        <p:spPr>
          <a:xfrm>
            <a:off x="562461" y="5331100"/>
            <a:ext cx="1527032" cy="844445"/>
          </a:xfrm>
          <a:prstGeom prst="leftArrow">
            <a:avLst/>
          </a:prstGeom>
          <a:solidFill>
            <a:sysClr val="window" lastClr="FFFFFF">
              <a:lumMod val="85000"/>
            </a:sysClr>
          </a:solidFill>
          <a:ln w="9525" cap="flat" cmpd="sng" algn="ctr">
            <a:noFill/>
            <a:prstDash val="solid"/>
          </a:ln>
          <a:effectLst/>
        </p:spPr>
        <p:txBody>
          <a:bodyPr rtlCol="0" anchor="ct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Intel Clear"/>
                <a:cs typeface="Helvetica Neue"/>
              </a:rPr>
              <a:t>Since 2001:</a:t>
            </a:r>
          </a:p>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Intel Clear"/>
                <a:cs typeface="Helvetica Neue"/>
              </a:rPr>
              <a:t>128-bit vectors</a:t>
            </a:r>
          </a:p>
        </p:txBody>
      </p:sp>
      <p:sp>
        <p:nvSpPr>
          <p:cNvPr id="17" name="TextBox 16">
            <a:extLst>
              <a:ext uri="{FF2B5EF4-FFF2-40B4-BE49-F238E27FC236}">
                <a16:creationId xmlns:a16="http://schemas.microsoft.com/office/drawing/2014/main" id="{C3CEFB81-4C31-4F5F-BFC1-FE01755914B0}"/>
              </a:ext>
            </a:extLst>
          </p:cNvPr>
          <p:cNvSpPr txBox="1"/>
          <p:nvPr/>
        </p:nvSpPr>
        <p:spPr>
          <a:xfrm>
            <a:off x="7143610" y="1666056"/>
            <a:ext cx="1382946" cy="425989"/>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lang="en-US" sz="1200" b="1" kern="0">
                <a:solidFill>
                  <a:schemeClr val="bg1"/>
                </a:solidFill>
                <a:latin typeface="IntelOne Display Regular"/>
                <a:cs typeface="Helvetica Neue"/>
              </a:rPr>
              <a:t>4</a:t>
            </a:r>
            <a:r>
              <a:rPr kumimoji="0" lang="en-US" sz="1200" b="1" i="0" u="none" strike="noStrike" kern="0" cap="none" spc="0" normalizeH="0" baseline="30000" noProof="0" err="1">
                <a:ln>
                  <a:noFill/>
                </a:ln>
                <a:solidFill>
                  <a:schemeClr val="bg1"/>
                </a:solidFill>
                <a:effectLst/>
                <a:uLnTx/>
                <a:uFillTx/>
                <a:latin typeface="IntelOne Display Regular"/>
                <a:cs typeface="Helvetica Neue"/>
              </a:rPr>
              <a:t>th</a:t>
            </a:r>
            <a:r>
              <a:rPr kumimoji="0" lang="en-US" sz="1200" b="1" i="0" u="none" strike="noStrike" kern="0" cap="none" spc="0" normalizeH="0" baseline="0" noProof="0">
                <a:ln>
                  <a:noFill/>
                </a:ln>
                <a:solidFill>
                  <a:schemeClr val="bg1"/>
                </a:solidFill>
                <a:effectLst/>
                <a:uLnTx/>
                <a:uFillTx/>
                <a:latin typeface="IntelOne Display Regular"/>
                <a:cs typeface="Helvetica Neue"/>
              </a:rPr>
              <a:t> Gen Intel® Xeon® Scalable processors</a:t>
            </a:r>
          </a:p>
        </p:txBody>
      </p:sp>
      <p:sp>
        <p:nvSpPr>
          <p:cNvPr id="18" name="TextBox 17">
            <a:extLst>
              <a:ext uri="{FF2B5EF4-FFF2-40B4-BE49-F238E27FC236}">
                <a16:creationId xmlns:a16="http://schemas.microsoft.com/office/drawing/2014/main" id="{C5818F80-8477-4610-B1A9-4D76C32E82C9}"/>
              </a:ext>
            </a:extLst>
          </p:cNvPr>
          <p:cNvSpPr txBox="1"/>
          <p:nvPr/>
        </p:nvSpPr>
        <p:spPr>
          <a:xfrm>
            <a:off x="7394032" y="1386914"/>
            <a:ext cx="677453" cy="165941"/>
          </a:xfrm>
          <a:prstGeom prst="rect">
            <a:avLst/>
          </a:prstGeom>
          <a:noFill/>
        </p:spPr>
        <p:txBody>
          <a:bodyPr vert="horz" wrap="square" lIns="0" tIns="0" rIns="0" bIns="0" rtlCol="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IntelOne Display Regular"/>
                <a:cs typeface="Helvetica Neue"/>
              </a:rPr>
              <a:t>2023</a:t>
            </a:r>
          </a:p>
        </p:txBody>
      </p:sp>
    </p:spTree>
    <p:extLst>
      <p:ext uri="{BB962C8B-B14F-4D97-AF65-F5344CB8AC3E}">
        <p14:creationId xmlns:p14="http://schemas.microsoft.com/office/powerpoint/2010/main" val="26756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81775F-0709-4D04-845E-7C5580D730C7}"/>
              </a:ext>
            </a:extLst>
          </p:cNvPr>
          <p:cNvPicPr>
            <a:picLocks noChangeAspect="1"/>
          </p:cNvPicPr>
          <p:nvPr/>
        </p:nvPicPr>
        <p:blipFill rotWithShape="1">
          <a:blip r:embed="rId3"/>
          <a:srcRect l="1187" r="12397" b="13583"/>
          <a:stretch/>
        </p:blipFill>
        <p:spPr>
          <a:xfrm>
            <a:off x="0" y="0"/>
            <a:ext cx="11745468" cy="6387084"/>
          </a:xfrm>
          <a:prstGeom prst="rect">
            <a:avLst/>
          </a:prstGeom>
        </p:spPr>
      </p:pic>
      <p:grpSp>
        <p:nvGrpSpPr>
          <p:cNvPr id="12" name="Group 11">
            <a:extLst>
              <a:ext uri="{FF2B5EF4-FFF2-40B4-BE49-F238E27FC236}">
                <a16:creationId xmlns:a16="http://schemas.microsoft.com/office/drawing/2014/main" id="{4686890D-45A9-465E-B5A9-6D8383561427}"/>
              </a:ext>
            </a:extLst>
          </p:cNvPr>
          <p:cNvGrpSpPr/>
          <p:nvPr/>
        </p:nvGrpSpPr>
        <p:grpSpPr>
          <a:xfrm>
            <a:off x="1290773" y="1238683"/>
            <a:ext cx="4976323" cy="3827299"/>
            <a:chOff x="713819" y="1577010"/>
            <a:chExt cx="4976323" cy="3827299"/>
          </a:xfrm>
        </p:grpSpPr>
        <p:sp>
          <p:nvSpPr>
            <p:cNvPr id="14" name="Content Placeholder 5">
              <a:extLst>
                <a:ext uri="{FF2B5EF4-FFF2-40B4-BE49-F238E27FC236}">
                  <a16:creationId xmlns:a16="http://schemas.microsoft.com/office/drawing/2014/main" id="{DD2EDCC2-BA74-433A-BBAC-BC5CA509E375}"/>
                </a:ext>
              </a:extLst>
            </p:cNvPr>
            <p:cNvSpPr txBox="1">
              <a:spLocks/>
            </p:cNvSpPr>
            <p:nvPr/>
          </p:nvSpPr>
          <p:spPr>
            <a:xfrm>
              <a:off x="713819" y="1577010"/>
              <a:ext cx="2371298" cy="1200454"/>
            </a:xfrm>
            <a:prstGeom prst="rect">
              <a:avLst/>
            </a:prstGeom>
            <a:gradFill flip="none" rotWithShape="1">
              <a:gsLst>
                <a:gs pos="1000">
                  <a:schemeClr val="bg1"/>
                </a:gs>
                <a:gs pos="85000">
                  <a:schemeClr val="bg1">
                    <a:lumMod val="85000"/>
                  </a:schemeClr>
                </a:gs>
              </a:gsLst>
              <a:lin ang="2400000" scaled="0"/>
              <a:tileRect/>
            </a:gradFill>
            <a:ln w="6350" cap="flat">
              <a:gradFill flip="none" rotWithShape="1">
                <a:gsLst>
                  <a:gs pos="23980">
                    <a:srgbClr val="F7FBFF">
                      <a:alpha val="0"/>
                    </a:srgbClr>
                  </a:gs>
                  <a:gs pos="0">
                    <a:srgbClr val="002E54"/>
                  </a:gs>
                  <a:gs pos="51000">
                    <a:schemeClr val="bg1">
                      <a:alpha val="0"/>
                    </a:schemeClr>
                  </a:gs>
                  <a:gs pos="99000">
                    <a:schemeClr val="bg1"/>
                  </a:gs>
                </a:gsLst>
                <a:lin ang="135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defPPr>
                <a:defRPr lang="en-US"/>
              </a:defPPr>
              <a:lvl1pPr defTabSz="1100639" hangingPunct="0">
                <a:defRPr sz="1050" b="0">
                  <a:solidFill>
                    <a:schemeClr val="bg1"/>
                  </a:solidFill>
                  <a:latin typeface="IntelOne Display Regular" panose="020B0503020203020204" pitchFamily="34" charset="77"/>
                  <a:ea typeface="Intel Clear Light" panose="020B0404020203020204" pitchFamily="34" charset="0"/>
                  <a:cs typeface="Intel Clear Light" panose="020B0404020203020204" pitchFamily="34" charset="0"/>
                </a:defRPr>
              </a:lvl1pPr>
              <a:lvl2pPr marL="177800" lvl="1" indent="-131763">
                <a:lnSpc>
                  <a:spcPct val="100000"/>
                </a:lnSpc>
                <a:spcBef>
                  <a:spcPts val="0"/>
                </a:spcBef>
                <a:buFont typeface="Arial" panose="020B0604020202020204" pitchFamily="34" charset="0"/>
                <a:buChar char="•"/>
                <a:tabLst/>
                <a:defRPr sz="9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177800" lvl="2" indent="0">
                <a:lnSpc>
                  <a:spcPct val="100000"/>
                </a:lnSpc>
                <a:spcBef>
                  <a:spcPts val="0"/>
                </a:spcBef>
                <a:buFont typeface="System Font Regular"/>
                <a:buNone/>
                <a:tabLst/>
                <a:defRPr sz="1400" b="1" i="0">
                  <a:solidFill>
                    <a:srgbClr val="FFFFFF"/>
                  </a:solidFill>
                  <a:latin typeface="Intel Clear" panose="020B0604020203020204" pitchFamily="34" charset="0"/>
                  <a:ea typeface="Intel Clear" panose="020B0604020203020204" pitchFamily="34" charset="0"/>
                  <a:cs typeface="Intel Clear" panose="020B0604020203020204" pitchFamily="34" charset="0"/>
                </a:defRPr>
              </a:lvl3pPr>
              <a:lvl4pPr marL="7938" indent="0">
                <a:lnSpc>
                  <a:spcPts val="2000"/>
                </a:lnSpc>
                <a:spcBef>
                  <a:spcPts val="0"/>
                </a:spcBef>
                <a:buFont typeface="Arial" panose="020B0604020202020204" pitchFamily="34" charset="0"/>
                <a:buNone/>
                <a:tabLst/>
                <a:defRPr sz="1100" b="0" i="0">
                  <a:solidFill>
                    <a:schemeClr val="bg1">
                      <a:lumMod val="50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nSpc>
                  <a:spcPts val="2000"/>
                </a:lnSpc>
                <a:spcBef>
                  <a:spcPts val="0"/>
                </a:spcBef>
                <a:buFont typeface="Arial" panose="020B0604020202020204" pitchFamily="34" charset="0"/>
                <a:buNone/>
                <a:tabLst/>
                <a:defRPr sz="1600" b="1"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14817" marR="0" lvl="0" indent="0" algn="ctr" defTabSz="1467338" rtl="0" eaLnBrk="1"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031AD"/>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AMX</a:t>
              </a:r>
              <a:br>
                <a:rPr kumimoji="0" lang="en-US" sz="3600" b="0" i="0" u="none" strike="noStrike" kern="1200" cap="none" spc="0" normalizeH="0" baseline="0" noProof="0">
                  <a:ln>
                    <a:noFill/>
                  </a:ln>
                  <a:solidFill>
                    <a:srgbClr val="2031A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br>
              <a:r>
                <a:rPr kumimoji="0" lang="en-US" sz="3600" b="0" i="0" u="none" strike="noStrike" kern="1200" cap="none" spc="0" normalizeH="0" baseline="0" noProof="0">
                  <a:ln>
                    <a:noFill/>
                  </a:ln>
                  <a:solidFill>
                    <a:srgbClr val="2031A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2048 int8 </a:t>
              </a:r>
            </a:p>
          </p:txBody>
        </p:sp>
        <p:sp>
          <p:nvSpPr>
            <p:cNvPr id="15" name="Content Placeholder 5">
              <a:extLst>
                <a:ext uri="{FF2B5EF4-FFF2-40B4-BE49-F238E27FC236}">
                  <a16:creationId xmlns:a16="http://schemas.microsoft.com/office/drawing/2014/main" id="{07498E97-3FB7-42F5-86B9-6433A9C863D3}"/>
                </a:ext>
              </a:extLst>
            </p:cNvPr>
            <p:cNvSpPr txBox="1">
              <a:spLocks/>
            </p:cNvSpPr>
            <p:nvPr/>
          </p:nvSpPr>
          <p:spPr>
            <a:xfrm>
              <a:off x="857791" y="3196312"/>
              <a:ext cx="4832351" cy="1768453"/>
            </a:xfrm>
            <a:prstGeom prst="rect">
              <a:avLst/>
            </a:prstGeom>
            <a:noFill/>
            <a:ln w="63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0" rIns="0" bIns="0" numCol="1" spcCol="38100" rtlCol="0" anchor="ctr">
              <a:noAutofit/>
            </a:bodyPr>
            <a:lstStyle>
              <a:defPPr>
                <a:defRPr lang="en-US"/>
              </a:defPPr>
              <a:lvl1pPr defTabSz="1100639" hangingPunct="0">
                <a:defRPr sz="1050" b="0">
                  <a:solidFill>
                    <a:schemeClr val="bg1"/>
                  </a:solidFill>
                  <a:latin typeface="IntelOne Display Regular" panose="020B0503020203020204" pitchFamily="34" charset="77"/>
                  <a:ea typeface="Intel Clear Light" panose="020B0404020203020204" pitchFamily="34" charset="0"/>
                  <a:cs typeface="Intel Clear Light" panose="020B0404020203020204" pitchFamily="34" charset="0"/>
                </a:defRPr>
              </a:lvl1pPr>
              <a:lvl2pPr marL="177800" lvl="1" indent="-131763">
                <a:lnSpc>
                  <a:spcPct val="100000"/>
                </a:lnSpc>
                <a:spcBef>
                  <a:spcPts val="0"/>
                </a:spcBef>
                <a:buFont typeface="Arial" panose="020B0604020202020204" pitchFamily="34" charset="0"/>
                <a:buChar char="•"/>
                <a:tabLst/>
                <a:defRPr sz="9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177800" lvl="2" indent="0">
                <a:lnSpc>
                  <a:spcPct val="100000"/>
                </a:lnSpc>
                <a:spcBef>
                  <a:spcPts val="0"/>
                </a:spcBef>
                <a:buFont typeface="System Font Regular"/>
                <a:buNone/>
                <a:tabLst/>
                <a:defRPr sz="1400" b="1" i="0">
                  <a:solidFill>
                    <a:srgbClr val="FFFFFF"/>
                  </a:solidFill>
                  <a:latin typeface="Intel Clear" panose="020B0604020203020204" pitchFamily="34" charset="0"/>
                  <a:ea typeface="Intel Clear" panose="020B0604020203020204" pitchFamily="34" charset="0"/>
                  <a:cs typeface="Intel Clear" panose="020B0604020203020204" pitchFamily="34" charset="0"/>
                </a:defRPr>
              </a:lvl3pPr>
              <a:lvl4pPr marL="7938" indent="0">
                <a:lnSpc>
                  <a:spcPts val="2000"/>
                </a:lnSpc>
                <a:spcBef>
                  <a:spcPts val="0"/>
                </a:spcBef>
                <a:buFont typeface="Arial" panose="020B0604020202020204" pitchFamily="34" charset="0"/>
                <a:buNone/>
                <a:tabLst/>
                <a:defRPr sz="1100" b="0" i="0">
                  <a:solidFill>
                    <a:schemeClr val="bg1">
                      <a:lumMod val="50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nSpc>
                  <a:spcPts val="2000"/>
                </a:lnSpc>
                <a:spcBef>
                  <a:spcPts val="0"/>
                </a:spcBef>
                <a:buFont typeface="Arial" panose="020B0604020202020204" pitchFamily="34" charset="0"/>
                <a:buNone/>
                <a:tabLst/>
                <a:defRPr sz="1600" b="1"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14817" marR="0" lvl="0" indent="0" algn="l" defTabSz="1467338" rtl="0" eaLnBrk="1" fontAlgn="auto" latinLnBrk="0" hangingPunct="0">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2031A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8x </a:t>
              </a:r>
            </a:p>
            <a:p>
              <a:pPr marL="14817" marR="0" lvl="0" indent="0" algn="l" defTabSz="1467338"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31A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operations / cycle / core</a:t>
              </a:r>
            </a:p>
          </p:txBody>
        </p:sp>
        <p:cxnSp>
          <p:nvCxnSpPr>
            <p:cNvPr id="16" name="Straight Arrow Connector 15">
              <a:extLst>
                <a:ext uri="{FF2B5EF4-FFF2-40B4-BE49-F238E27FC236}">
                  <a16:creationId xmlns:a16="http://schemas.microsoft.com/office/drawing/2014/main" id="{15DCAAC6-7928-4EC7-B759-A19E3F323729}"/>
                </a:ext>
              </a:extLst>
            </p:cNvPr>
            <p:cNvCxnSpPr>
              <a:cxnSpLocks/>
            </p:cNvCxnSpPr>
            <p:nvPr/>
          </p:nvCxnSpPr>
          <p:spPr>
            <a:xfrm flipV="1">
              <a:off x="1788160" y="5039360"/>
              <a:ext cx="0" cy="364949"/>
            </a:xfrm>
            <a:prstGeom prst="straightConnector1">
              <a:avLst/>
            </a:prstGeom>
            <a:ln w="44450">
              <a:solidFill>
                <a:srgbClr val="2031AD"/>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C78108-BFA2-433B-9A12-2F4F49BE765F}"/>
                </a:ext>
              </a:extLst>
            </p:cNvPr>
            <p:cNvCxnSpPr>
              <a:cxnSpLocks/>
            </p:cNvCxnSpPr>
            <p:nvPr/>
          </p:nvCxnSpPr>
          <p:spPr>
            <a:xfrm flipV="1">
              <a:off x="1788161" y="2946401"/>
              <a:ext cx="0" cy="530594"/>
            </a:xfrm>
            <a:prstGeom prst="straightConnector1">
              <a:avLst/>
            </a:prstGeom>
            <a:ln w="44450">
              <a:solidFill>
                <a:srgbClr val="2031AD"/>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F868522F-C37F-4B73-81A5-7712936DE8FE}"/>
              </a:ext>
            </a:extLst>
          </p:cNvPr>
          <p:cNvSpPr txBox="1">
            <a:spLocks/>
          </p:cNvSpPr>
          <p:nvPr/>
        </p:nvSpPr>
        <p:spPr>
          <a:xfrm>
            <a:off x="305961" y="72948"/>
            <a:ext cx="10484899" cy="605037"/>
          </a:xfrm>
          <a:prstGeom prst="rect">
            <a:avLst/>
          </a:prstGeom>
        </p:spPr>
        <p:txBody>
          <a:bodyPr vert="horz" lIns="0" tIns="0" rIns="0" bIns="0" rtlCol="0" anchor="b">
            <a:noAutofit/>
          </a:bodyPr>
          <a:lstStyle>
            <a:lvl1pPr algn="l" defTabSz="914377" rtl="0" eaLnBrk="1" latinLnBrk="0" hangingPunct="1">
              <a:lnSpc>
                <a:spcPct val="80000"/>
              </a:lnSpc>
              <a:spcBef>
                <a:spcPct val="0"/>
              </a:spcBef>
              <a:buNone/>
              <a:defRPr sz="3200" kern="1200">
                <a:solidFill>
                  <a:srgbClr val="001089"/>
                </a:solidFill>
                <a:latin typeface="IntelOne Display Regular" panose="020B0503020203020204" pitchFamily="34" charset="77"/>
                <a:ea typeface="Intel Clear" panose="020B0604020203020204" pitchFamily="34" charset="0"/>
                <a:cs typeface="Intel Clear" panose="020B0604020203020204" pitchFamily="34" charset="0"/>
              </a:defRPr>
            </a:lvl1pPr>
          </a:lstStyle>
          <a:p>
            <a:pPr marL="0" marR="0" lvl="0" indent="0" algn="l" defTabSz="914377" rtl="0" eaLnBrk="1" fontAlgn="auto" latinLnBrk="0" hangingPunct="1">
              <a:lnSpc>
                <a:spcPct val="8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62626"/>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 Intel® Advanced Matrix Extensions (Intel® AMX)</a:t>
            </a:r>
            <a:endParaRPr kumimoji="0" lang="en-NL" sz="2400" b="0" i="0" u="none" strike="noStrike" kern="1200" cap="none" spc="0" normalizeH="0" baseline="0" noProof="0">
              <a:ln>
                <a:noFill/>
              </a:ln>
              <a:solidFill>
                <a:srgbClr val="262626"/>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p:txBody>
      </p:sp>
      <p:sp>
        <p:nvSpPr>
          <p:cNvPr id="19" name="Rectangle 18">
            <a:extLst>
              <a:ext uri="{FF2B5EF4-FFF2-40B4-BE49-F238E27FC236}">
                <a16:creationId xmlns:a16="http://schemas.microsoft.com/office/drawing/2014/main" id="{46E14E43-F295-4562-8A1B-8F2AFCC49C81}"/>
              </a:ext>
            </a:extLst>
          </p:cNvPr>
          <p:cNvSpPr/>
          <p:nvPr/>
        </p:nvSpPr>
        <p:spPr>
          <a:xfrm>
            <a:off x="272611" y="614649"/>
            <a:ext cx="5362365" cy="379656"/>
          </a:xfrm>
          <a:prstGeom prst="rect">
            <a:avLst/>
          </a:prstGeom>
        </p:spPr>
        <p:txBody>
          <a:bodyPr wrap="none">
            <a:spAutoFit/>
          </a:bodyPr>
          <a:lstStyle/>
          <a:p>
            <a:pPr defTabSz="914377">
              <a:defRPr/>
            </a:pPr>
            <a:r>
              <a:rPr lang="en-US" sz="1867">
                <a:solidFill>
                  <a:srgbClr val="262626"/>
                </a:solidFill>
                <a:latin typeface="IntelOne Display Light" panose="020B0403020203020204" pitchFamily="34" charset="77"/>
              </a:rPr>
              <a:t>Tiled Matrix Multiplication Accelerator - Data Center</a:t>
            </a:r>
            <a:endParaRPr lang="en-GB">
              <a:solidFill>
                <a:srgbClr val="000000"/>
              </a:solidFill>
              <a:latin typeface="IntelOne Display Light" panose="020B0403020203020204" pitchFamily="34" charset="77"/>
            </a:endParaRPr>
          </a:p>
        </p:txBody>
      </p:sp>
      <p:sp>
        <p:nvSpPr>
          <p:cNvPr id="20" name="Content Placeholder 5">
            <a:extLst>
              <a:ext uri="{FF2B5EF4-FFF2-40B4-BE49-F238E27FC236}">
                <a16:creationId xmlns:a16="http://schemas.microsoft.com/office/drawing/2014/main" id="{3AF5D80D-750C-408E-99FF-05E4A8E6BAFC}"/>
              </a:ext>
            </a:extLst>
          </p:cNvPr>
          <p:cNvSpPr txBox="1">
            <a:spLocks/>
          </p:cNvSpPr>
          <p:nvPr/>
        </p:nvSpPr>
        <p:spPr>
          <a:xfrm>
            <a:off x="1574388" y="5140577"/>
            <a:ext cx="1581451" cy="800599"/>
          </a:xfrm>
          <a:prstGeom prst="rect">
            <a:avLst/>
          </a:prstGeom>
          <a:gradFill flip="none" rotWithShape="1">
            <a:gsLst>
              <a:gs pos="1000">
                <a:srgbClr val="FFFFFF"/>
              </a:gs>
              <a:gs pos="85000">
                <a:srgbClr val="FFFFFF">
                  <a:lumMod val="85000"/>
                </a:srgbClr>
              </a:gs>
            </a:gsLst>
            <a:lin ang="2400000" scaled="0"/>
            <a:tileRect/>
          </a:gradFill>
          <a:ln w="6350" cap="flat">
            <a:gradFill flip="none" rotWithShape="1">
              <a:gsLst>
                <a:gs pos="23980">
                  <a:srgbClr val="F7FBFF">
                    <a:alpha val="0"/>
                  </a:srgbClr>
                </a:gs>
                <a:gs pos="0">
                  <a:srgbClr val="002E54"/>
                </a:gs>
                <a:gs pos="51000">
                  <a:srgbClr val="FFFFFF">
                    <a:alpha val="0"/>
                  </a:srgbClr>
                </a:gs>
                <a:gs pos="99000">
                  <a:srgbClr val="FFFFFF"/>
                </a:gs>
              </a:gsLst>
              <a:lin ang="13500000" scaled="1"/>
              <a:tileRect/>
            </a:gradFill>
            <a:miter lim="400000"/>
          </a:ln>
          <a:effectLst/>
          <a:sp3d/>
        </p:spPr>
        <p:txBody>
          <a:bodyPr rot="0" spcFirstLastPara="1" vertOverflow="overflow" horzOverflow="overflow" vert="horz" wrap="square" lIns="0" tIns="0" rIns="0" bIns="0" numCol="1" spcCol="38100" rtlCol="0" anchor="ctr">
            <a:noAutofit/>
          </a:bodyPr>
          <a:lstStyle>
            <a:defPPr>
              <a:defRPr lang="en-US"/>
            </a:defPPr>
            <a:lvl1pPr marL="14817" algn="ctr" defTabSz="1467410" hangingPunct="0">
              <a:defRPr sz="2800" b="0">
                <a:solidFill>
                  <a:schemeClr val="tx2">
                    <a:lumMod val="75000"/>
                  </a:schemeClr>
                </a:solidFill>
                <a:latin typeface="IntelOne Display Light" panose="020B0403020203020204" pitchFamily="34" charset="77"/>
                <a:ea typeface="Intel Clear" panose="020B0604020203020204" pitchFamily="34" charset="0"/>
                <a:cs typeface="Intel Clear" panose="020B0604020203020204" pitchFamily="34" charset="0"/>
              </a:defRPr>
            </a:lvl1pPr>
            <a:lvl2pPr marL="177800" lvl="1" indent="-131763">
              <a:lnSpc>
                <a:spcPct val="100000"/>
              </a:lnSpc>
              <a:spcBef>
                <a:spcPts val="0"/>
              </a:spcBef>
              <a:buFont typeface="Arial" panose="020B0604020202020204" pitchFamily="34" charset="0"/>
              <a:buChar char="•"/>
              <a:tabLst/>
              <a:defRPr sz="9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177800" lvl="2" indent="0">
              <a:lnSpc>
                <a:spcPct val="100000"/>
              </a:lnSpc>
              <a:spcBef>
                <a:spcPts val="0"/>
              </a:spcBef>
              <a:buFont typeface="System Font Regular"/>
              <a:buNone/>
              <a:tabLst/>
              <a:defRPr sz="1400" b="1" i="0">
                <a:solidFill>
                  <a:srgbClr val="FFFFFF"/>
                </a:solidFill>
                <a:latin typeface="Intel Clear" panose="020B0604020203020204" pitchFamily="34" charset="0"/>
                <a:ea typeface="Intel Clear" panose="020B0604020203020204" pitchFamily="34" charset="0"/>
                <a:cs typeface="Intel Clear" panose="020B0604020203020204" pitchFamily="34" charset="0"/>
              </a:defRPr>
            </a:lvl3pPr>
            <a:lvl4pPr marL="7938" indent="0">
              <a:lnSpc>
                <a:spcPts val="2000"/>
              </a:lnSpc>
              <a:spcBef>
                <a:spcPts val="0"/>
              </a:spcBef>
              <a:buFont typeface="Arial" panose="020B0604020202020204" pitchFamily="34" charset="0"/>
              <a:buNone/>
              <a:tabLst/>
              <a:defRPr sz="1100" b="0" i="0">
                <a:solidFill>
                  <a:schemeClr val="bg1">
                    <a:lumMod val="50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nSpc>
                <a:spcPts val="2000"/>
              </a:lnSpc>
              <a:spcBef>
                <a:spcPts val="0"/>
              </a:spcBef>
              <a:buFont typeface="Arial" panose="020B0604020202020204" pitchFamily="34" charset="0"/>
              <a:buNone/>
              <a:tabLst/>
              <a:defRPr sz="1600" b="1"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19756" marR="0" lvl="0" indent="0" algn="ctr" defTabSz="195645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525252"/>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VNNI</a:t>
            </a:r>
            <a:br>
              <a:rPr kumimoji="0" lang="en-US" sz="2400" b="0" i="0" u="none" strike="noStrike" kern="0" cap="none" spc="0" normalizeH="0" baseline="0" noProof="0">
                <a:ln>
                  <a:noFill/>
                </a:ln>
                <a:solidFill>
                  <a:srgbClr val="525252"/>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br>
            <a:r>
              <a:rPr kumimoji="0" lang="en-US" sz="2400" b="0" i="0" u="none" strike="noStrike" kern="0" cap="none" spc="0" normalizeH="0" baseline="0" noProof="0">
                <a:ln>
                  <a:noFill/>
                </a:ln>
                <a:solidFill>
                  <a:srgbClr val="525252"/>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256 int8 </a:t>
            </a:r>
          </a:p>
        </p:txBody>
      </p:sp>
      <p:sp>
        <p:nvSpPr>
          <p:cNvPr id="3" name="TextBox 2">
            <a:extLst>
              <a:ext uri="{FF2B5EF4-FFF2-40B4-BE49-F238E27FC236}">
                <a16:creationId xmlns:a16="http://schemas.microsoft.com/office/drawing/2014/main" id="{CD07904D-7CFE-B517-DFB1-6B733D4D3F5B}"/>
              </a:ext>
            </a:extLst>
          </p:cNvPr>
          <p:cNvSpPr txBox="1"/>
          <p:nvPr/>
        </p:nvSpPr>
        <p:spPr>
          <a:xfrm>
            <a:off x="-32878" y="6140984"/>
            <a:ext cx="4045162" cy="270076"/>
          </a:xfrm>
          <a:prstGeom prst="rect">
            <a:avLst/>
          </a:prstGeom>
          <a:noFill/>
        </p:spPr>
        <p:txBody>
          <a:bodyPr wrap="square" lIns="91440" tIns="45720" rIns="91440" bIns="45720" anchor="t">
            <a:spAutoFit/>
          </a:bodyPr>
          <a:lstStyle/>
          <a:p>
            <a:r>
              <a:rPr lang="en-US" sz="1100">
                <a:solidFill>
                  <a:srgbClr val="FFFF00"/>
                </a:solidFill>
              </a:rPr>
              <a:t>See backup for workloads and configurations. Results may vary.</a:t>
            </a:r>
            <a:endParaRPr lang="en-US" sz="1100"/>
          </a:p>
        </p:txBody>
      </p:sp>
    </p:spTree>
    <p:extLst>
      <p:ext uri="{BB962C8B-B14F-4D97-AF65-F5344CB8AC3E}">
        <p14:creationId xmlns:p14="http://schemas.microsoft.com/office/powerpoint/2010/main" val="12306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2619D20-DFB4-40F5-9FE0-20155E2C8371}"/>
              </a:ext>
            </a:extLst>
          </p:cNvPr>
          <p:cNvSpPr/>
          <p:nvPr/>
        </p:nvSpPr>
        <p:spPr>
          <a:xfrm>
            <a:off x="699378" y="4186060"/>
            <a:ext cx="888385" cy="379656"/>
          </a:xfrm>
          <a:prstGeom prst="rect">
            <a:avLst/>
          </a:prstGeom>
        </p:spPr>
        <p:txBody>
          <a:bodyPr wrap="none">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a:ln>
                  <a:noFill/>
                </a:ln>
                <a:solidFill>
                  <a:srgbClr val="161523"/>
                </a:solidFill>
                <a:effectLst/>
                <a:uLnTx/>
                <a:uFillTx/>
                <a:latin typeface="IntelOne Display Light" panose="020B0403020203020204" pitchFamily="34" charset="77"/>
                <a:ea typeface="+mn-ea"/>
                <a:cs typeface="+mn-cs"/>
              </a:rPr>
              <a:t>(AMX)</a:t>
            </a:r>
            <a:endParaRPr kumimoji="0" lang="en-GB" sz="1800" b="0" i="0" u="none" strike="noStrike" kern="1200" cap="none" spc="0" normalizeH="0" baseline="0" noProof="0">
              <a:ln>
                <a:noFill/>
              </a:ln>
              <a:solidFill>
                <a:srgbClr val="161523"/>
              </a:solidFill>
              <a:effectLst/>
              <a:uLnTx/>
              <a:uFillTx/>
              <a:latin typeface="IntelOne Display Light" panose="020B0403020203020204" pitchFamily="34" charset="77"/>
              <a:ea typeface="+mn-ea"/>
              <a:cs typeface="+mn-cs"/>
            </a:endParaRPr>
          </a:p>
        </p:txBody>
      </p:sp>
      <p:sp>
        <p:nvSpPr>
          <p:cNvPr id="45" name="Content Placeholder 2">
            <a:extLst>
              <a:ext uri="{FF2B5EF4-FFF2-40B4-BE49-F238E27FC236}">
                <a16:creationId xmlns:a16="http://schemas.microsoft.com/office/drawing/2014/main" id="{85CA0A72-ABF3-4566-9C07-8C14282D0279}"/>
              </a:ext>
            </a:extLst>
          </p:cNvPr>
          <p:cNvSpPr txBox="1">
            <a:spLocks/>
          </p:cNvSpPr>
          <p:nvPr/>
        </p:nvSpPr>
        <p:spPr>
          <a:xfrm>
            <a:off x="414343" y="1315509"/>
            <a:ext cx="7572457" cy="4222751"/>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1400" b="0" i="0" kern="120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179388" indent="-171450" algn="l" defTabSz="685800" rtl="0" eaLnBrk="1" latinLnBrk="0" hangingPunct="1">
              <a:lnSpc>
                <a:spcPct val="100000"/>
              </a:lnSpc>
              <a:spcBef>
                <a:spcPts val="600"/>
              </a:spcBef>
              <a:buFont typeface="Wingdings" pitchFamily="2" charset="2"/>
              <a:buChar char="§"/>
              <a:tabLst/>
              <a:defRPr sz="1200" b="0" i="0" kern="120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357188" indent="-179388" algn="l" defTabSz="685800" rtl="0" eaLnBrk="1" latinLnBrk="0" hangingPunct="1">
              <a:lnSpc>
                <a:spcPct val="100000"/>
              </a:lnSpc>
              <a:spcBef>
                <a:spcPts val="0"/>
              </a:spcBef>
              <a:buFont typeface="System Font Regular"/>
              <a:buChar char="-"/>
              <a:tabLst/>
              <a:defRPr sz="1200" b="0" i="0" kern="120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3pPr>
            <a:lvl4pPr marL="7938" indent="0" algn="l" defTabSz="685800" rtl="0" eaLnBrk="1" latinLnBrk="0" hangingPunct="1">
              <a:lnSpc>
                <a:spcPct val="100000"/>
              </a:lnSpc>
              <a:spcBef>
                <a:spcPts val="0"/>
              </a:spcBef>
              <a:buFont typeface="Arial" panose="020B0604020202020204" pitchFamily="34" charset="0"/>
              <a:buNone/>
              <a:tabLst/>
              <a:defRPr sz="1000" b="0" i="0" kern="120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gn="l" defTabSz="685800" rtl="0" eaLnBrk="1" latinLnBrk="0" hangingPunct="1">
              <a:lnSpc>
                <a:spcPct val="100000"/>
              </a:lnSpc>
              <a:spcBef>
                <a:spcPts val="0"/>
              </a:spcBef>
              <a:buFont typeface="Arial" panose="020B0604020202020204" pitchFamily="34" charset="0"/>
              <a:buNone/>
              <a:tabLst/>
              <a:defRPr sz="1400" b="1" i="0" kern="1200">
                <a:solidFill>
                  <a:schemeClr val="bg1"/>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r>
              <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rPr>
              <a:t>AMX architecture has two components:</a:t>
            </a: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a:p>
            <a:pPr marL="10584" marR="0" lvl="1" indent="0" algn="l" defTabSz="914309" rtl="0" eaLnBrk="1" fontAlgn="auto" latinLnBrk="0" hangingPunct="1">
              <a:lnSpc>
                <a:spcPct val="100000"/>
              </a:lnSpc>
              <a:spcBef>
                <a:spcPts val="800"/>
              </a:spcBef>
              <a:spcAft>
                <a:spcPts val="0"/>
              </a:spcAft>
              <a:buClrTx/>
              <a:buSzTx/>
              <a:buFont typeface="Wingdings" pitchFamily="2" charset="2"/>
              <a:buNone/>
              <a:tabLst/>
              <a:defRPr/>
            </a:pPr>
            <a:endParaRPr kumimoji="0" lang="en-US" sz="1467"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endParaRPr>
          </a:p>
        </p:txBody>
      </p:sp>
      <p:sp>
        <p:nvSpPr>
          <p:cNvPr id="46" name="Content Placeholder 5">
            <a:extLst>
              <a:ext uri="{FF2B5EF4-FFF2-40B4-BE49-F238E27FC236}">
                <a16:creationId xmlns:a16="http://schemas.microsoft.com/office/drawing/2014/main" id="{3B6C9561-6E26-4DAE-B4E0-8641B817EBD7}"/>
              </a:ext>
            </a:extLst>
          </p:cNvPr>
          <p:cNvSpPr txBox="1">
            <a:spLocks/>
          </p:cNvSpPr>
          <p:nvPr/>
        </p:nvSpPr>
        <p:spPr>
          <a:xfrm>
            <a:off x="450851" y="3639128"/>
            <a:ext cx="4531768" cy="1808429"/>
          </a:xfrm>
          <a:prstGeom prst="rect">
            <a:avLst/>
          </a:prstGeom>
          <a:gradFill flip="none" rotWithShape="1">
            <a:gsLst>
              <a:gs pos="1000">
                <a:srgbClr val="86B3CA">
                  <a:alpha val="74000"/>
                </a:srgbClr>
              </a:gs>
              <a:gs pos="85000">
                <a:srgbClr val="41728A">
                  <a:lumMod val="68000"/>
                </a:srgbClr>
              </a:gs>
            </a:gsLst>
            <a:lin ang="2400000" scaled="0"/>
            <a:tileRect/>
          </a:gradFill>
          <a:ln w="6350" cap="flat">
            <a:gradFill flip="none" rotWithShape="1">
              <a:gsLst>
                <a:gs pos="23980">
                  <a:srgbClr val="F7FBFF">
                    <a:alpha val="0"/>
                  </a:srgbClr>
                </a:gs>
                <a:gs pos="0">
                  <a:srgbClr val="002E54"/>
                </a:gs>
                <a:gs pos="51000">
                  <a:schemeClr val="bg1">
                    <a:alpha val="0"/>
                  </a:schemeClr>
                </a:gs>
                <a:gs pos="99000">
                  <a:schemeClr val="bg1"/>
                </a:gs>
              </a:gsLst>
              <a:lin ang="135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0" rIns="144000" bIns="0" numCol="1" spcCol="38100" rtlCol="0" anchor="ctr">
            <a:noAutofit/>
          </a:bodyPr>
          <a:lstStyle>
            <a:defPPr>
              <a:defRPr lang="en-US"/>
            </a:defPPr>
            <a:lvl1pPr marL="11113" defTabSz="1100639" hangingPunct="0">
              <a:defRPr sz="1400" b="1">
                <a:solidFill>
                  <a:srgbClr val="FFFFFF"/>
                </a:solidFill>
                <a:latin typeface="Intel Clear" panose="020B0604020203020204" pitchFamily="34" charset="0"/>
                <a:ea typeface="Intel Clear" panose="020B0604020203020204" pitchFamily="34" charset="0"/>
                <a:cs typeface="Intel Clear" panose="020B0604020203020204" pitchFamily="34" charset="0"/>
              </a:defRPr>
            </a:lvl1pPr>
            <a:lvl2pPr marL="177800" lvl="1" indent="-131763">
              <a:lnSpc>
                <a:spcPct val="100000"/>
              </a:lnSpc>
              <a:spcBef>
                <a:spcPts val="0"/>
              </a:spcBef>
              <a:buFont typeface="Arial" panose="020B0604020202020204" pitchFamily="34" charset="0"/>
              <a:buChar char="•"/>
              <a:tabLst/>
              <a:defRPr sz="9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11113" lvl="2" indent="0">
              <a:lnSpc>
                <a:spcPct val="100000"/>
              </a:lnSpc>
              <a:spcBef>
                <a:spcPts val="0"/>
              </a:spcBef>
              <a:buFont typeface="System Font Regular"/>
              <a:buNone/>
              <a:tabLst/>
              <a:defRPr sz="1000" b="1" i="0">
                <a:solidFill>
                  <a:srgbClr val="FFFFFF"/>
                </a:solidFill>
                <a:latin typeface="Intel Clear Light"/>
                <a:ea typeface="Intel Clear Light" panose="020B0404020203020204" pitchFamily="34" charset="0"/>
                <a:cs typeface="Intel Clear Light" panose="020B0404020203020204" pitchFamily="34" charset="0"/>
              </a:defRPr>
            </a:lvl3pPr>
            <a:lvl4pPr marL="7938" indent="0">
              <a:lnSpc>
                <a:spcPts val="2000"/>
              </a:lnSpc>
              <a:spcBef>
                <a:spcPts val="0"/>
              </a:spcBef>
              <a:buFont typeface="Arial" panose="020B0604020202020204" pitchFamily="34" charset="0"/>
              <a:buNone/>
              <a:tabLst/>
              <a:defRPr sz="1100" b="0" i="0">
                <a:solidFill>
                  <a:schemeClr val="bg1">
                    <a:lumMod val="50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nSpc>
                <a:spcPts val="2000"/>
              </a:lnSpc>
              <a:spcBef>
                <a:spcPts val="0"/>
              </a:spcBef>
              <a:buFont typeface="Arial" panose="020B0604020202020204" pitchFamily="34" charset="0"/>
              <a:buNone/>
              <a:tabLst/>
              <a:defRPr sz="1600" b="1"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14817" marR="0" lvl="0" indent="0" algn="l" defTabSz="1467410" rtl="0" eaLnBrk="1" fontAlgn="auto" latinLnBrk="0" hangingPunct="0">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TMUL</a:t>
            </a:r>
          </a:p>
          <a:p>
            <a:pPr marL="243399" marR="0" lvl="2" indent="-228584" algn="l" defTabSz="914332" rtl="0" eaLnBrk="1" fontAlgn="auto" latinLnBrk="0" hangingPunct="1">
              <a:lnSpc>
                <a:spcPct val="100000"/>
              </a:lnSpc>
              <a:spcBef>
                <a:spcPts val="0"/>
              </a:spcBef>
              <a:spcAft>
                <a:spcPts val="0"/>
              </a:spcAft>
              <a:buClrTx/>
              <a:buSzTx/>
              <a:buFont typeface="Wingdings" pitchFamily="2" charset="2"/>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Set of matrix multiplication instructions, the first operators on TILEs</a:t>
            </a:r>
          </a:p>
          <a:p>
            <a:pPr marL="243399" marR="0" lvl="2" indent="-228584" algn="l" defTabSz="914332" rtl="0" eaLnBrk="1" fontAlgn="auto" latinLnBrk="0" hangingPunct="1">
              <a:lnSpc>
                <a:spcPct val="100000"/>
              </a:lnSpc>
              <a:spcBef>
                <a:spcPts val="0"/>
              </a:spcBef>
              <a:spcAft>
                <a:spcPts val="0"/>
              </a:spcAft>
              <a:buClrTx/>
              <a:buSzTx/>
              <a:buFont typeface="Wingdings" pitchFamily="2" charset="2"/>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A MAC computation grid calculates ‘tiles’ of data</a:t>
            </a:r>
          </a:p>
          <a:p>
            <a:pPr marL="243399" marR="0" lvl="2" indent="-228584" algn="l" defTabSz="914332" rtl="0" eaLnBrk="1" fontAlgn="auto" latinLnBrk="0" hangingPunct="1">
              <a:lnSpc>
                <a:spcPct val="100000"/>
              </a:lnSpc>
              <a:spcBef>
                <a:spcPts val="0"/>
              </a:spcBef>
              <a:spcAft>
                <a:spcPts val="0"/>
              </a:spcAft>
              <a:buClrTx/>
              <a:buSzTx/>
              <a:buFont typeface="Wingdings" pitchFamily="2" charset="2"/>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TMUL – performs Matrix ADD-Multiplication (C=+A*C) using three Tile registers (T2=+T1*T0)</a:t>
            </a:r>
          </a:p>
          <a:p>
            <a:pPr marL="243399" marR="0" lvl="2" indent="-228584" algn="l" defTabSz="914332" rtl="0" eaLnBrk="1" fontAlgn="auto" latinLnBrk="0" hangingPunct="1">
              <a:lnSpc>
                <a:spcPct val="100000"/>
              </a:lnSpc>
              <a:spcBef>
                <a:spcPts val="0"/>
              </a:spcBef>
              <a:spcAft>
                <a:spcPts val="0"/>
              </a:spcAft>
              <a:buClrTx/>
              <a:buSzTx/>
              <a:buFont typeface="Wingdings" pitchFamily="2" charset="2"/>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TMUL requires TILE to be present</a:t>
            </a:r>
          </a:p>
        </p:txBody>
      </p:sp>
      <p:sp>
        <p:nvSpPr>
          <p:cNvPr id="47" name="Content Placeholder 5">
            <a:extLst>
              <a:ext uri="{FF2B5EF4-FFF2-40B4-BE49-F238E27FC236}">
                <a16:creationId xmlns:a16="http://schemas.microsoft.com/office/drawing/2014/main" id="{4AAED393-4B90-40C1-960F-A0753986A0AD}"/>
              </a:ext>
            </a:extLst>
          </p:cNvPr>
          <p:cNvSpPr txBox="1">
            <a:spLocks/>
          </p:cNvSpPr>
          <p:nvPr/>
        </p:nvSpPr>
        <p:spPr>
          <a:xfrm>
            <a:off x="450851" y="1762409"/>
            <a:ext cx="4531768" cy="1734883"/>
          </a:xfrm>
          <a:prstGeom prst="rect">
            <a:avLst/>
          </a:prstGeom>
          <a:gradFill flip="none" rotWithShape="1">
            <a:gsLst>
              <a:gs pos="1000">
                <a:srgbClr val="86B3CA">
                  <a:alpha val="74000"/>
                </a:srgbClr>
              </a:gs>
              <a:gs pos="85000">
                <a:srgbClr val="41728A">
                  <a:lumMod val="68000"/>
                </a:srgbClr>
              </a:gs>
            </a:gsLst>
            <a:lin ang="2400000" scaled="0"/>
            <a:tileRect/>
          </a:gradFill>
          <a:ln w="6350" cap="flat">
            <a:gradFill flip="none" rotWithShape="1">
              <a:gsLst>
                <a:gs pos="23980">
                  <a:srgbClr val="F7FBFF">
                    <a:alpha val="0"/>
                  </a:srgbClr>
                </a:gs>
                <a:gs pos="0">
                  <a:srgbClr val="002E54"/>
                </a:gs>
                <a:gs pos="51000">
                  <a:schemeClr val="bg1">
                    <a:alpha val="0"/>
                  </a:schemeClr>
                </a:gs>
                <a:gs pos="99000">
                  <a:schemeClr val="bg1"/>
                </a:gs>
              </a:gsLst>
              <a:lin ang="13500000" scaled="1"/>
              <a:tileRect/>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0" rIns="144000" bIns="0" numCol="1" spcCol="38100" rtlCol="0" anchor="ctr">
            <a:noAutofit/>
          </a:bodyPr>
          <a:lstStyle>
            <a:defPPr>
              <a:defRPr lang="en-US"/>
            </a:defPPr>
            <a:lvl1pPr marL="11113" defTabSz="1100639" hangingPunct="0">
              <a:defRPr sz="1400" b="1">
                <a:solidFill>
                  <a:srgbClr val="FFFFFF"/>
                </a:solidFill>
                <a:latin typeface="Intel Clear" panose="020B0604020203020204" pitchFamily="34" charset="0"/>
                <a:ea typeface="Intel Clear" panose="020B0604020203020204" pitchFamily="34" charset="0"/>
                <a:cs typeface="Intel Clear" panose="020B0604020203020204" pitchFamily="34" charset="0"/>
              </a:defRPr>
            </a:lvl1pPr>
            <a:lvl2pPr marL="177800" lvl="1" indent="-131763">
              <a:lnSpc>
                <a:spcPct val="100000"/>
              </a:lnSpc>
              <a:spcBef>
                <a:spcPts val="0"/>
              </a:spcBef>
              <a:buFont typeface="Arial" panose="020B0604020202020204" pitchFamily="34" charset="0"/>
              <a:buChar char="•"/>
              <a:tabLst/>
              <a:defRPr sz="900" b="0" i="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2pPr>
            <a:lvl3pPr marL="11113" lvl="2" indent="0">
              <a:lnSpc>
                <a:spcPct val="100000"/>
              </a:lnSpc>
              <a:spcBef>
                <a:spcPts val="0"/>
              </a:spcBef>
              <a:buFont typeface="System Font Regular"/>
              <a:buNone/>
              <a:tabLst/>
              <a:defRPr sz="1000" b="1" i="0">
                <a:solidFill>
                  <a:srgbClr val="FFFFFF"/>
                </a:solidFill>
                <a:latin typeface="Intel Clear Light"/>
                <a:ea typeface="Intel Clear Light" panose="020B0404020203020204" pitchFamily="34" charset="0"/>
                <a:cs typeface="Intel Clear Light" panose="020B0404020203020204" pitchFamily="34" charset="0"/>
              </a:defRPr>
            </a:lvl3pPr>
            <a:lvl4pPr marL="7938" indent="0">
              <a:lnSpc>
                <a:spcPts val="2000"/>
              </a:lnSpc>
              <a:spcBef>
                <a:spcPts val="0"/>
              </a:spcBef>
              <a:buFont typeface="Arial" panose="020B0604020202020204" pitchFamily="34" charset="0"/>
              <a:buNone/>
              <a:tabLst/>
              <a:defRPr sz="1100" b="0" i="0">
                <a:solidFill>
                  <a:schemeClr val="bg1">
                    <a:lumMod val="50000"/>
                  </a:schemeClr>
                </a:solidFill>
                <a:latin typeface="Intel Clear Light" panose="020B0404020203020204" pitchFamily="34" charset="0"/>
                <a:ea typeface="Intel Clear Light" panose="020B0404020203020204" pitchFamily="34" charset="0"/>
                <a:cs typeface="Intel Clear Light" panose="020B0404020203020204" pitchFamily="34" charset="0"/>
              </a:defRPr>
            </a:lvl4pPr>
            <a:lvl5pPr marL="7938" indent="0">
              <a:lnSpc>
                <a:spcPts val="2000"/>
              </a:lnSpc>
              <a:spcBef>
                <a:spcPts val="0"/>
              </a:spcBef>
              <a:buFont typeface="Arial" panose="020B0604020202020204" pitchFamily="34" charset="0"/>
              <a:buNone/>
              <a:tabLst/>
              <a:defRPr sz="1600" b="1"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14817" marR="0" lvl="2" indent="0" algn="l" defTabSz="914332" rtl="0" eaLnBrk="1" fontAlgn="auto" latinLnBrk="0" hangingPunct="1">
              <a:lnSpc>
                <a:spcPct val="100000"/>
              </a:lnSpc>
              <a:spcBef>
                <a:spcPts val="0"/>
              </a:spcBef>
              <a:spcAft>
                <a:spcPts val="0"/>
              </a:spcAft>
              <a:buClrTx/>
              <a:buSzTx/>
              <a:buFont typeface="System Font Regular"/>
              <a:buNone/>
              <a:tabLst/>
              <a:defRPr/>
            </a:pPr>
            <a:r>
              <a:rPr kumimoji="0" lang="en-US" sz="2133" b="0" i="0" u="none" strike="noStrike" kern="1200" cap="none" spc="0" normalizeH="0" baseline="0" noProof="0">
                <a:ln>
                  <a:noFill/>
                </a:ln>
                <a:solidFill>
                  <a:srgbClr val="FFFFFF"/>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Tiles</a:t>
            </a:r>
          </a:p>
          <a:p>
            <a:pPr marL="243399" marR="0" lvl="2" indent="-22858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A new expandable 2D register file – 8 new registers, 1Kb each: T0-T7</a:t>
            </a:r>
          </a:p>
          <a:p>
            <a:pPr marL="243399" marR="0" lvl="2" indent="-22858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Register file supports basic data operators – load/store, clear, set to constant, etc.</a:t>
            </a:r>
          </a:p>
          <a:p>
            <a:pPr marL="243399" marR="0" lvl="2" indent="-228584" algn="l"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a:ln>
                  <a:noFill/>
                </a:ln>
                <a:solidFill>
                  <a:srgbClr val="FFFFFF"/>
                </a:solidFill>
                <a:effectLst/>
                <a:uLnTx/>
                <a:uFillTx/>
                <a:latin typeface="IntelOne Display Light" panose="020B0403020203020204" pitchFamily="34" charset="77"/>
                <a:ea typeface="Intel Clear Light" panose="020B0404020203020204" pitchFamily="34" charset="0"/>
                <a:cs typeface="Intel Clear Light" panose="020B0404020203020204" pitchFamily="34" charset="0"/>
                <a:sym typeface="Wingdings 3" panose="05040102010807070707" pitchFamily="18" charset="2"/>
              </a:rPr>
              <a:t>TILES declares the state and is OS-managed by XSAVE architecture</a:t>
            </a:r>
          </a:p>
        </p:txBody>
      </p:sp>
      <p:grpSp>
        <p:nvGrpSpPr>
          <p:cNvPr id="48" name="Group 47">
            <a:extLst>
              <a:ext uri="{FF2B5EF4-FFF2-40B4-BE49-F238E27FC236}">
                <a16:creationId xmlns:a16="http://schemas.microsoft.com/office/drawing/2014/main" id="{B0F64DEF-7E26-4DD2-8824-8F1EA1CD3A7C}"/>
              </a:ext>
            </a:extLst>
          </p:cNvPr>
          <p:cNvGrpSpPr/>
          <p:nvPr/>
        </p:nvGrpSpPr>
        <p:grpSpPr>
          <a:xfrm>
            <a:off x="5327965" y="3098748"/>
            <a:ext cx="5857784" cy="1312837"/>
            <a:chOff x="5327965" y="3098747"/>
            <a:chExt cx="5857784" cy="1312837"/>
          </a:xfrm>
          <a:effectLst>
            <a:reflection blurRad="152400" stA="50000" endA="300" endPos="55500" dist="152400" dir="5400000" sy="-100000" algn="bl" rotWithShape="0"/>
          </a:effectLst>
        </p:grpSpPr>
        <p:sp>
          <p:nvSpPr>
            <p:cNvPr id="49" name="Rectangle 48">
              <a:extLst>
                <a:ext uri="{FF2B5EF4-FFF2-40B4-BE49-F238E27FC236}">
                  <a16:creationId xmlns:a16="http://schemas.microsoft.com/office/drawing/2014/main" id="{046752C0-0D7F-4AB6-9E5B-476467F67585}"/>
                </a:ext>
              </a:extLst>
            </p:cNvPr>
            <p:cNvSpPr/>
            <p:nvPr/>
          </p:nvSpPr>
          <p:spPr>
            <a:xfrm>
              <a:off x="5699438" y="3105456"/>
              <a:ext cx="1306128" cy="1306128"/>
            </a:xfrm>
            <a:prstGeom prst="rect">
              <a:avLst/>
            </a:prstGeom>
            <a:gradFill flip="none" rotWithShape="1">
              <a:gsLst>
                <a:gs pos="0">
                  <a:srgbClr val="9C8D6A">
                    <a:lumMod val="92000"/>
                    <a:lumOff val="8000"/>
                  </a:srgbClr>
                </a:gs>
                <a:gs pos="94000">
                  <a:srgbClr val="9C8D6A"/>
                </a:gs>
                <a:gs pos="35000">
                  <a:srgbClr val="BEAB8D">
                    <a:lumMod val="79000"/>
                    <a:lumOff val="21000"/>
                  </a:srgbClr>
                </a:gs>
              </a:gsLst>
              <a:path path="circle">
                <a:fillToRect r="100000" b="100000"/>
              </a:path>
              <a:tileRect l="-100000" t="-100000"/>
            </a:gradFill>
            <a:ln w="6350">
              <a:gradFill flip="none" rotWithShape="1">
                <a:gsLst>
                  <a:gs pos="47995">
                    <a:srgbClr val="ACA696"/>
                  </a:gs>
                  <a:gs pos="29008">
                    <a:srgbClr val="9C8D6A">
                      <a:lumMod val="71000"/>
                    </a:srgbClr>
                  </a:gs>
                  <a:gs pos="0">
                    <a:srgbClr val="BEAB8D">
                      <a:lumMod val="35000"/>
                      <a:lumOff val="65000"/>
                    </a:srgbClr>
                  </a:gs>
                  <a:gs pos="87988">
                    <a:schemeClr val="bg1">
                      <a:lumMod val="85000"/>
                    </a:schemeClr>
                  </a:gs>
                  <a:gs pos="74000">
                    <a:srgbClr val="9C8D6A">
                      <a:lumMod val="41000"/>
                    </a:srgbClr>
                  </a:gs>
                  <a:gs pos="100000">
                    <a:schemeClr val="tx1">
                      <a:lumMod val="85000"/>
                      <a:lumOff val="1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IntelOne Display Medium" panose="020B0503020203020204" pitchFamily="34" charset="77"/>
                  <a:ea typeface="+mn-ea"/>
                  <a:cs typeface="+mn-cs"/>
                </a:rPr>
                <a:t>C</a:t>
              </a:r>
            </a:p>
          </p:txBody>
        </p:sp>
        <p:sp>
          <p:nvSpPr>
            <p:cNvPr id="50" name="Rectangle 49">
              <a:extLst>
                <a:ext uri="{FF2B5EF4-FFF2-40B4-BE49-F238E27FC236}">
                  <a16:creationId xmlns:a16="http://schemas.microsoft.com/office/drawing/2014/main" id="{F93EC78A-AA5E-432D-8593-9EE0392FDC9B}"/>
                </a:ext>
              </a:extLst>
            </p:cNvPr>
            <p:cNvSpPr/>
            <p:nvPr/>
          </p:nvSpPr>
          <p:spPr>
            <a:xfrm>
              <a:off x="5750459" y="3173290"/>
              <a:ext cx="324000" cy="324000"/>
            </a:xfrm>
            <a:prstGeom prst="rect">
              <a:avLst/>
            </a:prstGeom>
            <a:gradFill>
              <a:gsLst>
                <a:gs pos="18000">
                  <a:srgbClr val="9C8D6A">
                    <a:lumMod val="71000"/>
                  </a:srgbClr>
                </a:gs>
                <a:gs pos="74000">
                  <a:srgbClr val="9C8D6A"/>
                </a:gs>
              </a:gsLst>
              <a:lin ang="2700000" scaled="1"/>
            </a:gradFill>
            <a:ln>
              <a:solidFill>
                <a:schemeClr val="bg1">
                  <a:alpha val="28000"/>
                </a:schemeClr>
              </a:solid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C1</a:t>
              </a:r>
            </a:p>
          </p:txBody>
        </p:sp>
        <p:sp>
          <p:nvSpPr>
            <p:cNvPr id="51" name="Rectangle 50">
              <a:extLst>
                <a:ext uri="{FF2B5EF4-FFF2-40B4-BE49-F238E27FC236}">
                  <a16:creationId xmlns:a16="http://schemas.microsoft.com/office/drawing/2014/main" id="{62BF2BD7-807F-48CA-9578-E3E04F079BEB}"/>
                </a:ext>
              </a:extLst>
            </p:cNvPr>
            <p:cNvSpPr/>
            <p:nvPr/>
          </p:nvSpPr>
          <p:spPr>
            <a:xfrm>
              <a:off x="5750459" y="3550667"/>
              <a:ext cx="324000" cy="324000"/>
            </a:xfrm>
            <a:prstGeom prst="rect">
              <a:avLst/>
            </a:prstGeom>
            <a:gradFill>
              <a:gsLst>
                <a:gs pos="18000">
                  <a:srgbClr val="9C8D6A">
                    <a:lumMod val="71000"/>
                  </a:srgbClr>
                </a:gs>
                <a:gs pos="74000">
                  <a:srgbClr val="9C8D6A"/>
                </a:gs>
              </a:gsLst>
              <a:lin ang="2700000" scaled="1"/>
            </a:gradFill>
            <a:ln>
              <a:solidFill>
                <a:schemeClr val="bg1">
                  <a:alpha val="28000"/>
                </a:schemeClr>
              </a:solid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C2</a:t>
              </a:r>
            </a:p>
          </p:txBody>
        </p:sp>
        <p:sp>
          <p:nvSpPr>
            <p:cNvPr id="52" name="TextBox 51">
              <a:extLst>
                <a:ext uri="{FF2B5EF4-FFF2-40B4-BE49-F238E27FC236}">
                  <a16:creationId xmlns:a16="http://schemas.microsoft.com/office/drawing/2014/main" id="{20CC08ED-FC5D-4555-B6C4-1E8D52FE81DD}"/>
                </a:ext>
              </a:extLst>
            </p:cNvPr>
            <p:cNvSpPr txBox="1"/>
            <p:nvPr/>
          </p:nvSpPr>
          <p:spPr>
            <a:xfrm>
              <a:off x="7099390" y="3382438"/>
              <a:ext cx="655949" cy="707886"/>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a:t>
              </a:r>
            </a:p>
          </p:txBody>
        </p:sp>
        <p:sp>
          <p:nvSpPr>
            <p:cNvPr id="53" name="Oval 1">
              <a:extLst>
                <a:ext uri="{FF2B5EF4-FFF2-40B4-BE49-F238E27FC236}">
                  <a16:creationId xmlns:a16="http://schemas.microsoft.com/office/drawing/2014/main" id="{96CF7C34-EAB0-434C-8DDF-A41B7C5B6B4F}"/>
                </a:ext>
              </a:extLst>
            </p:cNvPr>
            <p:cNvSpPr/>
            <p:nvPr/>
          </p:nvSpPr>
          <p:spPr>
            <a:xfrm>
              <a:off x="5327965" y="3205737"/>
              <a:ext cx="291553" cy="583106"/>
            </a:xfrm>
            <a:custGeom>
              <a:avLst/>
              <a:gdLst>
                <a:gd name="connsiteX0" fmla="*/ 0 w 583105"/>
                <a:gd name="connsiteY0" fmla="*/ 291553 h 583105"/>
                <a:gd name="connsiteX1" fmla="*/ 291553 w 583105"/>
                <a:gd name="connsiteY1" fmla="*/ 0 h 583105"/>
                <a:gd name="connsiteX2" fmla="*/ 583106 w 583105"/>
                <a:gd name="connsiteY2" fmla="*/ 291553 h 583105"/>
                <a:gd name="connsiteX3" fmla="*/ 291553 w 583105"/>
                <a:gd name="connsiteY3" fmla="*/ 583106 h 583105"/>
                <a:gd name="connsiteX4" fmla="*/ 0 w 583105"/>
                <a:gd name="connsiteY4" fmla="*/ 291553 h 583105"/>
                <a:gd name="connsiteX0" fmla="*/ 583106 w 674546"/>
                <a:gd name="connsiteY0" fmla="*/ 291553 h 583106"/>
                <a:gd name="connsiteX1" fmla="*/ 291553 w 674546"/>
                <a:gd name="connsiteY1" fmla="*/ 583106 h 583106"/>
                <a:gd name="connsiteX2" fmla="*/ 0 w 674546"/>
                <a:gd name="connsiteY2" fmla="*/ 291553 h 583106"/>
                <a:gd name="connsiteX3" fmla="*/ 291553 w 674546"/>
                <a:gd name="connsiteY3" fmla="*/ 0 h 583106"/>
                <a:gd name="connsiteX4" fmla="*/ 674546 w 674546"/>
                <a:gd name="connsiteY4" fmla="*/ 382993 h 583106"/>
                <a:gd name="connsiteX0" fmla="*/ 583106 w 583106"/>
                <a:gd name="connsiteY0" fmla="*/ 291553 h 583106"/>
                <a:gd name="connsiteX1" fmla="*/ 291553 w 583106"/>
                <a:gd name="connsiteY1" fmla="*/ 583106 h 583106"/>
                <a:gd name="connsiteX2" fmla="*/ 0 w 583106"/>
                <a:gd name="connsiteY2" fmla="*/ 291553 h 583106"/>
                <a:gd name="connsiteX3" fmla="*/ 291553 w 583106"/>
                <a:gd name="connsiteY3" fmla="*/ 0 h 583106"/>
                <a:gd name="connsiteX0" fmla="*/ 291553 w 291553"/>
                <a:gd name="connsiteY0" fmla="*/ 583106 h 583106"/>
                <a:gd name="connsiteX1" fmla="*/ 0 w 291553"/>
                <a:gd name="connsiteY1" fmla="*/ 291553 h 583106"/>
                <a:gd name="connsiteX2" fmla="*/ 291553 w 291553"/>
                <a:gd name="connsiteY2" fmla="*/ 0 h 583106"/>
              </a:gdLst>
              <a:ahLst/>
              <a:cxnLst>
                <a:cxn ang="0">
                  <a:pos x="connsiteX0" y="connsiteY0"/>
                </a:cxn>
                <a:cxn ang="0">
                  <a:pos x="connsiteX1" y="connsiteY1"/>
                </a:cxn>
                <a:cxn ang="0">
                  <a:pos x="connsiteX2" y="connsiteY2"/>
                </a:cxn>
              </a:cxnLst>
              <a:rect l="l" t="t" r="r" b="b"/>
              <a:pathLst>
                <a:path w="291553" h="583106">
                  <a:moveTo>
                    <a:pt x="291553" y="583106"/>
                  </a:moveTo>
                  <a:cubicBezTo>
                    <a:pt x="130533" y="583106"/>
                    <a:pt x="0" y="452573"/>
                    <a:pt x="0" y="291553"/>
                  </a:cubicBezTo>
                  <a:cubicBezTo>
                    <a:pt x="0" y="130533"/>
                    <a:pt x="130533" y="0"/>
                    <a:pt x="291553" y="0"/>
                  </a:cubicBezTo>
                </a:path>
              </a:pathLst>
            </a:custGeom>
            <a:noFill/>
            <a:ln w="31750">
              <a:solidFill>
                <a:schemeClr val="bg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67E6677-B403-4D4C-993E-0DFE2A6E1A0F}"/>
                </a:ext>
              </a:extLst>
            </p:cNvPr>
            <p:cNvSpPr/>
            <p:nvPr/>
          </p:nvSpPr>
          <p:spPr>
            <a:xfrm>
              <a:off x="7831498" y="3105456"/>
              <a:ext cx="1306128" cy="1306128"/>
            </a:xfrm>
            <a:prstGeom prst="rect">
              <a:avLst/>
            </a:prstGeom>
            <a:gradFill flip="none" rotWithShape="1">
              <a:gsLst>
                <a:gs pos="0">
                  <a:srgbClr val="00A3F6"/>
                </a:gs>
                <a:gs pos="100000">
                  <a:srgbClr val="004A86"/>
                </a:gs>
              </a:gsLst>
              <a:lin ang="2700000" scaled="1"/>
              <a:tileRect/>
            </a:gradFill>
            <a:ln w="6350">
              <a:gradFill flip="none" rotWithShape="1">
                <a:gsLst>
                  <a:gs pos="0">
                    <a:schemeClr val="accent1">
                      <a:lumMod val="5000"/>
                      <a:lumOff val="95000"/>
                      <a:alpha val="89000"/>
                    </a:schemeClr>
                  </a:gs>
                  <a:gs pos="74000">
                    <a:schemeClr val="bg1">
                      <a:alpha val="0"/>
                    </a:schemeClr>
                  </a:gs>
                  <a:gs pos="100000">
                    <a:schemeClr val="tx1">
                      <a:lumMod val="85000"/>
                      <a:lumOff val="1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Medium" panose="020B0503020203020204" pitchFamily="34" charset="77"/>
                  <a:ea typeface="+mn-ea"/>
                  <a:cs typeface="+mn-cs"/>
                </a:rPr>
                <a:t>A</a:t>
              </a:r>
            </a:p>
          </p:txBody>
        </p:sp>
        <p:sp>
          <p:nvSpPr>
            <p:cNvPr id="55" name="Rectangle 54">
              <a:extLst>
                <a:ext uri="{FF2B5EF4-FFF2-40B4-BE49-F238E27FC236}">
                  <a16:creationId xmlns:a16="http://schemas.microsoft.com/office/drawing/2014/main" id="{4474FED7-96C8-45AF-9373-702FD1680899}"/>
                </a:ext>
              </a:extLst>
            </p:cNvPr>
            <p:cNvSpPr/>
            <p:nvPr/>
          </p:nvSpPr>
          <p:spPr>
            <a:xfrm>
              <a:off x="9886295" y="3098747"/>
              <a:ext cx="1299454" cy="1311974"/>
            </a:xfrm>
            <a:prstGeom prst="rect">
              <a:avLst/>
            </a:prstGeom>
            <a:gradFill flip="none" rotWithShape="1">
              <a:gsLst>
                <a:gs pos="0">
                  <a:srgbClr val="004A86"/>
                </a:gs>
                <a:gs pos="100000">
                  <a:srgbClr val="002E54"/>
                </a:gs>
              </a:gsLst>
              <a:lin ang="2700000" scaled="1"/>
              <a:tileRect/>
            </a:gradFill>
            <a:ln w="6350">
              <a:gradFill flip="none" rotWithShape="1">
                <a:gsLst>
                  <a:gs pos="0">
                    <a:schemeClr val="accent1">
                      <a:lumMod val="5000"/>
                      <a:lumOff val="95000"/>
                      <a:alpha val="89000"/>
                    </a:schemeClr>
                  </a:gs>
                  <a:gs pos="74000">
                    <a:schemeClr val="bg1">
                      <a:alpha val="0"/>
                    </a:schemeClr>
                  </a:gs>
                  <a:gs pos="100000">
                    <a:schemeClr val="tx1">
                      <a:lumMod val="85000"/>
                      <a:lumOff val="1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Medium" panose="020B0503020203020204" pitchFamily="34" charset="77"/>
                  <a:ea typeface="+mn-ea"/>
                  <a:cs typeface="+mn-cs"/>
                </a:rPr>
                <a:t>B</a:t>
              </a:r>
            </a:p>
          </p:txBody>
        </p:sp>
        <p:sp>
          <p:nvSpPr>
            <p:cNvPr id="56" name="TextBox 55">
              <a:extLst>
                <a:ext uri="{FF2B5EF4-FFF2-40B4-BE49-F238E27FC236}">
                  <a16:creationId xmlns:a16="http://schemas.microsoft.com/office/drawing/2014/main" id="{56D374AC-5EE5-4F0B-9BB2-E71AACA06B1A}"/>
                </a:ext>
              </a:extLst>
            </p:cNvPr>
            <p:cNvSpPr txBox="1"/>
            <p:nvPr/>
          </p:nvSpPr>
          <p:spPr>
            <a:xfrm>
              <a:off x="9333454" y="3426882"/>
              <a:ext cx="372218" cy="553998"/>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x</a:t>
              </a:r>
            </a:p>
          </p:txBody>
        </p:sp>
        <p:sp>
          <p:nvSpPr>
            <p:cNvPr id="57" name="Rectangle 56">
              <a:extLst>
                <a:ext uri="{FF2B5EF4-FFF2-40B4-BE49-F238E27FC236}">
                  <a16:creationId xmlns:a16="http://schemas.microsoft.com/office/drawing/2014/main" id="{52C7EA23-0A7C-4444-898E-35DB2106FC15}"/>
                </a:ext>
              </a:extLst>
            </p:cNvPr>
            <p:cNvSpPr/>
            <p:nvPr/>
          </p:nvSpPr>
          <p:spPr>
            <a:xfrm>
              <a:off x="7907872" y="3173290"/>
              <a:ext cx="324000" cy="324000"/>
            </a:xfrm>
            <a:prstGeom prst="rect">
              <a:avLst/>
            </a:prstGeom>
            <a:gradFill>
              <a:gsLst>
                <a:gs pos="18000">
                  <a:srgbClr val="0071C5"/>
                </a:gs>
                <a:gs pos="74000">
                  <a:srgbClr val="004A86"/>
                </a:gs>
              </a:gsLst>
              <a:lin ang="2700000" scaled="1"/>
            </a:gradFill>
            <a:ln w="6350">
              <a:solidFill>
                <a:schemeClr val="bg1">
                  <a:alpha val="28000"/>
                </a:schemeClr>
              </a:solid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A1</a:t>
              </a:r>
            </a:p>
          </p:txBody>
        </p:sp>
        <p:sp>
          <p:nvSpPr>
            <p:cNvPr id="58" name="Rectangle 57">
              <a:extLst>
                <a:ext uri="{FF2B5EF4-FFF2-40B4-BE49-F238E27FC236}">
                  <a16:creationId xmlns:a16="http://schemas.microsoft.com/office/drawing/2014/main" id="{6D906B67-C175-46BB-B95A-DD691220E6E1}"/>
                </a:ext>
              </a:extLst>
            </p:cNvPr>
            <p:cNvSpPr/>
            <p:nvPr/>
          </p:nvSpPr>
          <p:spPr>
            <a:xfrm>
              <a:off x="7907872" y="3550667"/>
              <a:ext cx="324000" cy="324000"/>
            </a:xfrm>
            <a:prstGeom prst="rect">
              <a:avLst/>
            </a:prstGeom>
            <a:gradFill>
              <a:gsLst>
                <a:gs pos="18000">
                  <a:srgbClr val="0071C5"/>
                </a:gs>
                <a:gs pos="74000">
                  <a:srgbClr val="004A86"/>
                </a:gs>
              </a:gsLst>
              <a:lin ang="2700000" scaled="1"/>
            </a:gradFill>
            <a:ln w="6350">
              <a:solidFill>
                <a:schemeClr val="bg1">
                  <a:alpha val="28000"/>
                </a:schemeClr>
              </a:solid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A2</a:t>
              </a:r>
            </a:p>
          </p:txBody>
        </p:sp>
        <p:sp>
          <p:nvSpPr>
            <p:cNvPr id="59" name="Rectangle 58">
              <a:extLst>
                <a:ext uri="{FF2B5EF4-FFF2-40B4-BE49-F238E27FC236}">
                  <a16:creationId xmlns:a16="http://schemas.microsoft.com/office/drawing/2014/main" id="{5195E1BC-67C0-4314-9F34-097006CFAED8}"/>
                </a:ext>
              </a:extLst>
            </p:cNvPr>
            <p:cNvSpPr/>
            <p:nvPr/>
          </p:nvSpPr>
          <p:spPr>
            <a:xfrm>
              <a:off x="9979559" y="3173290"/>
              <a:ext cx="324000" cy="324000"/>
            </a:xfrm>
            <a:prstGeom prst="rect">
              <a:avLst/>
            </a:prstGeom>
            <a:gradFill>
              <a:gsLst>
                <a:gs pos="18000">
                  <a:srgbClr val="002E54"/>
                </a:gs>
                <a:gs pos="74000">
                  <a:srgbClr val="004A86"/>
                </a:gs>
              </a:gsLst>
              <a:lin ang="2700000" scaled="1"/>
            </a:gradFill>
            <a:ln w="6350">
              <a:solidFill>
                <a:schemeClr val="bg1">
                  <a:alpha val="14000"/>
                </a:schemeClr>
              </a:solid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panose="020B0503020203020204" pitchFamily="34" charset="77"/>
                  <a:ea typeface="+mn-ea"/>
                  <a:cs typeface="+mn-cs"/>
                </a:rPr>
                <a:t>B1</a:t>
              </a:r>
            </a:p>
          </p:txBody>
        </p:sp>
        <p:cxnSp>
          <p:nvCxnSpPr>
            <p:cNvPr id="60" name="Straight Arrow Connector 59">
              <a:extLst>
                <a:ext uri="{FF2B5EF4-FFF2-40B4-BE49-F238E27FC236}">
                  <a16:creationId xmlns:a16="http://schemas.microsoft.com/office/drawing/2014/main" id="{6ED399A7-8020-4237-88F6-CC2649532533}"/>
                </a:ext>
              </a:extLst>
            </p:cNvPr>
            <p:cNvCxnSpPr>
              <a:cxnSpLocks/>
            </p:cNvCxnSpPr>
            <p:nvPr/>
          </p:nvCxnSpPr>
          <p:spPr>
            <a:xfrm>
              <a:off x="10141559" y="3486778"/>
              <a:ext cx="0" cy="69928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B8FDC37-026E-4832-A5E7-E71F6DAB536D}"/>
                </a:ext>
              </a:extLst>
            </p:cNvPr>
            <p:cNvCxnSpPr>
              <a:cxnSpLocks/>
            </p:cNvCxnSpPr>
            <p:nvPr/>
          </p:nvCxnSpPr>
          <p:spPr>
            <a:xfrm>
              <a:off x="8231872" y="3335290"/>
              <a:ext cx="815024"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2E55AAF-A6CD-440C-A442-4619F6A04F83}"/>
                </a:ext>
              </a:extLst>
            </p:cNvPr>
            <p:cNvCxnSpPr>
              <a:cxnSpLocks/>
            </p:cNvCxnSpPr>
            <p:nvPr/>
          </p:nvCxnSpPr>
          <p:spPr>
            <a:xfrm>
              <a:off x="8639384" y="3731799"/>
              <a:ext cx="375143"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A8B604E-B724-422C-80E8-7001874D9D0C}"/>
                </a:ext>
              </a:extLst>
            </p:cNvPr>
            <p:cNvCxnSpPr>
              <a:cxnSpLocks/>
            </p:cNvCxnSpPr>
            <p:nvPr/>
          </p:nvCxnSpPr>
          <p:spPr>
            <a:xfrm>
              <a:off x="8234783" y="3731799"/>
              <a:ext cx="116198" cy="0"/>
            </a:xfrm>
            <a:prstGeom prst="straightConnector1">
              <a:avLst/>
            </a:prstGeom>
            <a:ln w="158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5F23F7FD-9B15-4E45-95F8-48CF247D9332}"/>
              </a:ext>
            </a:extLst>
          </p:cNvPr>
          <p:cNvSpPr/>
          <p:nvPr/>
        </p:nvSpPr>
        <p:spPr>
          <a:xfrm>
            <a:off x="427499" y="5679076"/>
            <a:ext cx="6096000" cy="508088"/>
          </a:xfrm>
          <a:prstGeom prst="rect">
            <a:avLst/>
          </a:prstGeom>
        </p:spPr>
        <p:txBody>
          <a:bodyPr>
            <a:spAutoFit/>
          </a:bodyPr>
          <a:lstStyle/>
          <a:p>
            <a:pPr marL="10584" marR="0" lvl="1" indent="0" algn="l" defTabSz="914309" rtl="0" eaLnBrk="1" fontAlgn="auto" latinLnBrk="0" hangingPunct="1">
              <a:lnSpc>
                <a:spcPct val="100000"/>
              </a:lnSpc>
              <a:spcBef>
                <a:spcPts val="800"/>
              </a:spcBef>
              <a:spcAft>
                <a:spcPts val="0"/>
              </a:spcAft>
              <a:buClrTx/>
              <a:buSzTx/>
              <a:buFontTx/>
              <a:buNone/>
              <a:tabLst/>
              <a:defRPr/>
            </a:pPr>
            <a:r>
              <a:rPr kumimoji="0" lang="en-US" sz="1351" b="0" i="0" u="none" strike="noStrike" kern="1200" cap="none" spc="0" normalizeH="0" baseline="0" noProof="0">
                <a:ln>
                  <a:noFill/>
                </a:ln>
                <a:solidFill>
                  <a:srgbClr val="FFFFFF"/>
                </a:solidFill>
                <a:effectLst/>
                <a:uLnTx/>
                <a:uFillTx/>
                <a:latin typeface="IntelOne Display Light" panose="020B0403020203020204" pitchFamily="34" charset="77"/>
                <a:ea typeface="+mn-ea"/>
                <a:cs typeface="+mn-cs"/>
              </a:rPr>
              <a:t>Express more work per instruction and per µop – </a:t>
            </a:r>
            <a:br>
              <a:rPr kumimoji="0" lang="en-US" sz="1351" b="0" i="0" u="none" strike="noStrike" kern="1200" cap="none" spc="0" normalizeH="0" baseline="0" noProof="0">
                <a:ln>
                  <a:noFill/>
                </a:ln>
                <a:solidFill>
                  <a:srgbClr val="FFFFFF"/>
                </a:solidFill>
                <a:effectLst/>
                <a:uLnTx/>
                <a:uFillTx/>
                <a:latin typeface="IntelOne Display Light" panose="020B0403020203020204" pitchFamily="34" charset="77"/>
                <a:ea typeface="+mn-ea"/>
                <a:cs typeface="+mn-cs"/>
              </a:rPr>
            </a:br>
            <a:r>
              <a:rPr kumimoji="0" lang="en-US" sz="1351" b="0" i="0" u="none" strike="noStrike" kern="1200" cap="none" spc="0" normalizeH="0" baseline="0" noProof="0">
                <a:ln>
                  <a:noFill/>
                </a:ln>
                <a:solidFill>
                  <a:srgbClr val="FFFFFF"/>
                </a:solidFill>
                <a:effectLst/>
                <a:uLnTx/>
                <a:uFillTx/>
                <a:latin typeface="IntelOne Display Light" panose="020B0403020203020204" pitchFamily="34" charset="77"/>
                <a:ea typeface="+mn-ea"/>
                <a:cs typeface="+mn-cs"/>
              </a:rPr>
              <a:t>save power for fetch/decode/OOO</a:t>
            </a:r>
          </a:p>
        </p:txBody>
      </p:sp>
      <p:sp>
        <p:nvSpPr>
          <p:cNvPr id="65" name="Title 1">
            <a:extLst>
              <a:ext uri="{FF2B5EF4-FFF2-40B4-BE49-F238E27FC236}">
                <a16:creationId xmlns:a16="http://schemas.microsoft.com/office/drawing/2014/main" id="{F9B10D58-66EF-4E40-BA6C-94710648C0E9}"/>
              </a:ext>
            </a:extLst>
          </p:cNvPr>
          <p:cNvSpPr>
            <a:spLocks noGrp="1"/>
          </p:cNvSpPr>
          <p:nvPr>
            <p:ph type="title"/>
          </p:nvPr>
        </p:nvSpPr>
        <p:spPr>
          <a:xfrm>
            <a:off x="414343" y="390667"/>
            <a:ext cx="10176933" cy="605037"/>
          </a:xfrm>
        </p:spPr>
        <p:txBody>
          <a:bodyPr/>
          <a:lstStyle/>
          <a:p>
            <a:r>
              <a:rPr lang="en-US" sz="3000"/>
              <a:t>Intel® Advanced Matrix Extensions (Intel® AMX)</a:t>
            </a:r>
            <a:endParaRPr lang="en-NL" sz="2400"/>
          </a:p>
        </p:txBody>
      </p:sp>
      <p:sp>
        <p:nvSpPr>
          <p:cNvPr id="66" name="Rectangle 65">
            <a:extLst>
              <a:ext uri="{FF2B5EF4-FFF2-40B4-BE49-F238E27FC236}">
                <a16:creationId xmlns:a16="http://schemas.microsoft.com/office/drawing/2014/main" id="{482FEED4-CF8F-4705-9A69-C6C9B5F0AE9C}"/>
              </a:ext>
            </a:extLst>
          </p:cNvPr>
          <p:cNvSpPr/>
          <p:nvPr/>
        </p:nvSpPr>
        <p:spPr>
          <a:xfrm>
            <a:off x="414343" y="952977"/>
            <a:ext cx="5362365" cy="379656"/>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IntelOne Display Light" panose="020B0403020203020204" pitchFamily="34" charset="77"/>
                <a:ea typeface="+mn-ea"/>
                <a:cs typeface="+mn-cs"/>
              </a:rPr>
              <a:t>Tiled Matrix Multiplication Accelerator - Data Center</a:t>
            </a:r>
            <a:endParaRPr kumimoji="0" lang="en-GB" sz="1800" b="0" i="0" u="none" strike="noStrike" kern="1200" cap="none" spc="0" normalizeH="0" baseline="0" noProof="0">
              <a:ln>
                <a:noFill/>
              </a:ln>
              <a:solidFill>
                <a:srgbClr val="FFFFFF"/>
              </a:solidFill>
              <a:effectLst/>
              <a:uLnTx/>
              <a:uFillTx/>
              <a:latin typeface="IntelOne Display Light" panose="020B0403020203020204" pitchFamily="34" charset="77"/>
              <a:ea typeface="+mn-ea"/>
              <a:cs typeface="+mn-cs"/>
            </a:endParaRPr>
          </a:p>
        </p:txBody>
      </p:sp>
      <p:sp>
        <p:nvSpPr>
          <p:cNvPr id="67" name="TextBox 66">
            <a:extLst>
              <a:ext uri="{FF2B5EF4-FFF2-40B4-BE49-F238E27FC236}">
                <a16:creationId xmlns:a16="http://schemas.microsoft.com/office/drawing/2014/main" id="{8A738BD2-20B7-4F16-BFA1-7A09CDA70B52}"/>
              </a:ext>
            </a:extLst>
          </p:cNvPr>
          <p:cNvSpPr txBox="1"/>
          <p:nvPr/>
        </p:nvSpPr>
        <p:spPr>
          <a:xfrm>
            <a:off x="4885267" y="5726155"/>
            <a:ext cx="7002581" cy="400110"/>
          </a:xfrm>
          <a:prstGeom prst="rect">
            <a:avLst/>
          </a:prstGeom>
          <a:noFill/>
        </p:spPr>
        <p:txBody>
          <a:bodyPr wrap="square">
            <a:spAutoFit/>
          </a:bodyPr>
          <a:lstStyle/>
          <a:p>
            <a:r>
              <a:rPr lang="en-US" sz="1000" b="1">
                <a:solidFill>
                  <a:srgbClr val="FFFF00"/>
                </a:solidFill>
              </a:rPr>
              <a:t>Reference: Architecture Instruction Set Extensions. Chapter 3: INTEL® AMX INSTRUCTION SET REFERENCE</a:t>
            </a:r>
            <a:br>
              <a:rPr lang="en-US" sz="1000">
                <a:solidFill>
                  <a:srgbClr val="FFFF00"/>
                </a:solidFill>
              </a:rPr>
            </a:br>
            <a:r>
              <a:rPr lang="en-US" sz="1000">
                <a:solidFill>
                  <a:srgbClr val="FFFF00"/>
                </a:solidFill>
              </a:rPr>
              <a:t>https://software.intel.com/sites/default/files/managed/c5/15/architecture-instruction-set-extensions-programming-reference.pdf</a:t>
            </a:r>
          </a:p>
        </p:txBody>
      </p:sp>
    </p:spTree>
    <p:extLst>
      <p:ext uri="{BB962C8B-B14F-4D97-AF65-F5344CB8AC3E}">
        <p14:creationId xmlns:p14="http://schemas.microsoft.com/office/powerpoint/2010/main" val="38950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93F2047-513F-48F1-B8D9-0A2439F564FA}"/>
              </a:ext>
            </a:extLst>
          </p:cNvPr>
          <p:cNvSpPr txBox="1">
            <a:spLocks/>
          </p:cNvSpPr>
          <p:nvPr/>
        </p:nvSpPr>
        <p:spPr>
          <a:xfrm>
            <a:off x="383457" y="1574609"/>
            <a:ext cx="5418625" cy="4219323"/>
          </a:xfrm>
          <a:prstGeom prst="rect">
            <a:avLst/>
          </a:prstGeom>
        </p:spPr>
        <p:txBody>
          <a:bodyPr vert="horz" lIns="0" tIns="0" rIns="0" bIns="0" rtlCol="0">
            <a:noAutofit/>
          </a:bodyPr>
          <a:lstStyle>
            <a:lvl1pPr marL="0" indent="0" algn="l" defTabSz="609585" rtl="0" eaLnBrk="1" latinLnBrk="0" hangingPunct="1">
              <a:spcBef>
                <a:spcPts val="1600"/>
              </a:spcBef>
              <a:spcAft>
                <a:spcPts val="0"/>
              </a:spcAft>
              <a:buFont typeface="Wingdings" panose="05000000000000000000" pitchFamily="2" charset="2"/>
              <a:buNone/>
              <a:defRPr lang="en-US" sz="2400" b="0" kern="1200" dirty="0" smtClean="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lang="en-US" sz="2133" kern="1200" baseline="0" dirty="0" smtClean="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lang="en-US" sz="1867" kern="1200" dirty="0" smtClean="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lang="en-US" sz="1600" kern="1200" dirty="0" smtClean="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lang="en-US" sz="1600" kern="1200" dirty="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a:pP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Features</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a:t>
            </a: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API: C, C++, </a:t>
            </a: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SYCL</a:t>
            </a:r>
            <a:endParaRPr kumimoji="0" lang="en-US" sz="1467" b="1"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endParaRP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Training: float32, bfloat16</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(1)</a:t>
            </a: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Inference: float32, bfloat16</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(1)</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float16</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(1)</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and int8</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(1)</a:t>
            </a: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MLPs, CNNs (1D, 2D and 3D), RNNs (plain, LSTM, GRU)</a:t>
            </a:r>
          </a:p>
          <a:p>
            <a:pPr marL="0" marR="0" lvl="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a:pP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Support matrix</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a:t>
            </a: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Compilers: Intel, GCC, CLANG, MSVC</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(2)</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a:t>
            </a: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DPC++</a:t>
            </a:r>
            <a:endParaRPr kumimoji="0" lang="en-US" sz="1467" b="1"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endParaRP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OS: Linux, Windows</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(2)</a:t>
            </a:r>
            <a:r>
              <a:rPr kumimoji="0" lang="en-US" sz="1467" b="0" i="1"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macOS</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(2,3)</a:t>
            </a: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CPU: </a:t>
            </a:r>
          </a:p>
          <a:p>
            <a:pPr marL="643451" marR="0" lvl="1"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HW: Intel Atom, Intel Core, Intel Xeon</a:t>
            </a:r>
          </a:p>
          <a:p>
            <a:pPr marL="643451" marR="0" lvl="1"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Runtimes: OpenMP, TBB, </a:t>
            </a: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DPC++</a:t>
            </a:r>
            <a:endParaRPr kumimoji="0" lang="en-US" sz="1467" b="1"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endParaRPr>
          </a:p>
          <a:p>
            <a:pPr marL="342891" marR="0" lvl="0"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GPU: </a:t>
            </a:r>
          </a:p>
          <a:p>
            <a:pPr marL="643451" marR="0" lvl="1"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HW: Intel HD Graphics, Intel Iris Plus Graphics</a:t>
            </a:r>
          </a:p>
          <a:p>
            <a:pPr marL="643451" marR="0" lvl="1" indent="-342891"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Runtimes: OpenCL</a:t>
            </a:r>
            <a:r>
              <a:rPr kumimoji="0" lang="en-US" sz="1467" b="0"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rPr>
              <a:t>(2)</a:t>
            </a:r>
            <a:r>
              <a:rPr kumimoji="0" lang="en-US" sz="1467" b="0"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 </a:t>
            </a:r>
            <a:r>
              <a:rPr kumimoji="0" lang="en-US" sz="1467" b="1" i="0" u="none" strike="noStrike" kern="1200" cap="none" spc="0" normalizeH="0" baseline="0" noProof="0">
                <a:ln>
                  <a:noFill/>
                </a:ln>
                <a:solidFill>
                  <a:srgbClr val="FFFFFF"/>
                </a:solidFill>
                <a:effectLst/>
                <a:uLnTx/>
                <a:uFillTx/>
                <a:latin typeface="Intel Clear"/>
                <a:ea typeface="+mn-ea"/>
                <a:cs typeface="Intel Clear" panose="020B0604020203020204" pitchFamily="34" charset="0"/>
              </a:rPr>
              <a:t>DPC++</a:t>
            </a:r>
            <a:endParaRPr kumimoji="0" lang="en-US" sz="1467" b="1" i="0" u="none" strike="noStrike" kern="1200" cap="none" spc="0" normalizeH="0" baseline="30000" noProof="0">
              <a:ln>
                <a:noFill/>
              </a:ln>
              <a:solidFill>
                <a:srgbClr val="FFFFFF"/>
              </a:solidFill>
              <a:effectLst/>
              <a:uLnTx/>
              <a:uFillTx/>
              <a:latin typeface="Intel Clear"/>
              <a:ea typeface="+mn-ea"/>
              <a:cs typeface="Intel Clear" panose="020B0604020203020204" pitchFamily="34" charset="0"/>
            </a:endParaRPr>
          </a:p>
        </p:txBody>
      </p:sp>
      <p:graphicFrame>
        <p:nvGraphicFramePr>
          <p:cNvPr id="6" name="Content Placeholder 6">
            <a:extLst>
              <a:ext uri="{FF2B5EF4-FFF2-40B4-BE49-F238E27FC236}">
                <a16:creationId xmlns:a16="http://schemas.microsoft.com/office/drawing/2014/main" id="{97C80A04-1093-4316-9968-7A50AF93B707}"/>
              </a:ext>
            </a:extLst>
          </p:cNvPr>
          <p:cNvGraphicFramePr>
            <a:graphicFrameLocks/>
          </p:cNvGraphicFramePr>
          <p:nvPr/>
        </p:nvGraphicFramePr>
        <p:xfrm>
          <a:off x="6766772" y="1650493"/>
          <a:ext cx="4338616" cy="3106083"/>
        </p:xfrm>
        <a:graphic>
          <a:graphicData uri="http://schemas.openxmlformats.org/drawingml/2006/table">
            <a:tbl>
              <a:tblPr firstRow="1" bandRow="1"/>
              <a:tblGrid>
                <a:gridCol w="1317083">
                  <a:extLst>
                    <a:ext uri="{9D8B030D-6E8A-4147-A177-3AD203B41FA5}">
                      <a16:colId xmlns:a16="http://schemas.microsoft.com/office/drawing/2014/main" val="20000"/>
                    </a:ext>
                  </a:extLst>
                </a:gridCol>
                <a:gridCol w="3021533">
                  <a:extLst>
                    <a:ext uri="{9D8B030D-6E8A-4147-A177-3AD203B41FA5}">
                      <a16:colId xmlns:a16="http://schemas.microsoft.com/office/drawing/2014/main" val="20001"/>
                    </a:ext>
                  </a:extLst>
                </a:gridCol>
              </a:tblGrid>
              <a:tr h="241146">
                <a:tc>
                  <a:txBody>
                    <a:bodyPr/>
                    <a:lstStyle>
                      <a:lvl1pPr marL="0" algn="l" defTabSz="914400" rtl="0" eaLnBrk="1" latinLnBrk="0" hangingPunct="1">
                        <a:defRPr sz="1800" b="1" kern="1200">
                          <a:solidFill>
                            <a:schemeClr val="lt1"/>
                          </a:solidFill>
                          <a:latin typeface="Intel Clear"/>
                        </a:defRPr>
                      </a:lvl1pPr>
                      <a:lvl2pPr marL="457200" algn="l" defTabSz="914400" rtl="0" eaLnBrk="1" latinLnBrk="0" hangingPunct="1">
                        <a:defRPr sz="1800" b="1" kern="1200">
                          <a:solidFill>
                            <a:schemeClr val="lt1"/>
                          </a:solidFill>
                          <a:latin typeface="Intel Clear"/>
                        </a:defRPr>
                      </a:lvl2pPr>
                      <a:lvl3pPr marL="914400" algn="l" defTabSz="914400" rtl="0" eaLnBrk="1" latinLnBrk="0" hangingPunct="1">
                        <a:defRPr sz="1800" b="1" kern="1200">
                          <a:solidFill>
                            <a:schemeClr val="lt1"/>
                          </a:solidFill>
                          <a:latin typeface="Intel Clear"/>
                        </a:defRPr>
                      </a:lvl3pPr>
                      <a:lvl4pPr marL="1371600" algn="l" defTabSz="914400" rtl="0" eaLnBrk="1" latinLnBrk="0" hangingPunct="1">
                        <a:defRPr sz="1800" b="1" kern="1200">
                          <a:solidFill>
                            <a:schemeClr val="lt1"/>
                          </a:solidFill>
                          <a:latin typeface="Intel Clear"/>
                        </a:defRPr>
                      </a:lvl4pPr>
                      <a:lvl5pPr marL="1828800" algn="l" defTabSz="914400" rtl="0" eaLnBrk="1" latinLnBrk="0" hangingPunct="1">
                        <a:defRPr sz="1800" b="1" kern="1200">
                          <a:solidFill>
                            <a:schemeClr val="lt1"/>
                          </a:solidFill>
                          <a:latin typeface="Intel Clear"/>
                        </a:defRPr>
                      </a:lvl5pPr>
                      <a:lvl6pPr marL="2286000" algn="l" defTabSz="914400" rtl="0" eaLnBrk="1" latinLnBrk="0" hangingPunct="1">
                        <a:defRPr sz="1800" b="1" kern="1200">
                          <a:solidFill>
                            <a:schemeClr val="lt1"/>
                          </a:solidFill>
                          <a:latin typeface="Intel Clear"/>
                        </a:defRPr>
                      </a:lvl6pPr>
                      <a:lvl7pPr marL="2743200" algn="l" defTabSz="914400" rtl="0" eaLnBrk="1" latinLnBrk="0" hangingPunct="1">
                        <a:defRPr sz="1800" b="1" kern="1200">
                          <a:solidFill>
                            <a:schemeClr val="lt1"/>
                          </a:solidFill>
                          <a:latin typeface="Intel Clear"/>
                        </a:defRPr>
                      </a:lvl7pPr>
                      <a:lvl8pPr marL="3200400" algn="l" defTabSz="914400" rtl="0" eaLnBrk="1" latinLnBrk="0" hangingPunct="1">
                        <a:defRPr sz="1800" b="1" kern="1200">
                          <a:solidFill>
                            <a:schemeClr val="lt1"/>
                          </a:solidFill>
                          <a:latin typeface="Intel Clear"/>
                        </a:defRPr>
                      </a:lvl8pPr>
                      <a:lvl9pPr marL="3657600" algn="l" defTabSz="914400" rtl="0" eaLnBrk="1" latinLnBrk="0" hangingPunct="1">
                        <a:defRPr sz="1800" b="1" kern="1200">
                          <a:solidFill>
                            <a:schemeClr val="lt1"/>
                          </a:solidFill>
                          <a:latin typeface="Intel Clear"/>
                        </a:defRPr>
                      </a:lvl9pPr>
                    </a:lstStyle>
                    <a:p>
                      <a:r>
                        <a:rPr lang="en-US" sz="1050"/>
                        <a:t>Category</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1C5"/>
                    </a:solidFill>
                  </a:tcPr>
                </a:tc>
                <a:tc>
                  <a:txBody>
                    <a:bodyPr/>
                    <a:lstStyle>
                      <a:lvl1pPr marL="0" algn="l" defTabSz="914400" rtl="0" eaLnBrk="1" latinLnBrk="0" hangingPunct="1">
                        <a:defRPr sz="1800" b="1" kern="1200">
                          <a:solidFill>
                            <a:schemeClr val="lt1"/>
                          </a:solidFill>
                          <a:latin typeface="Intel Clear"/>
                        </a:defRPr>
                      </a:lvl1pPr>
                      <a:lvl2pPr marL="457200" algn="l" defTabSz="914400" rtl="0" eaLnBrk="1" latinLnBrk="0" hangingPunct="1">
                        <a:defRPr sz="1800" b="1" kern="1200">
                          <a:solidFill>
                            <a:schemeClr val="lt1"/>
                          </a:solidFill>
                          <a:latin typeface="Intel Clear"/>
                        </a:defRPr>
                      </a:lvl2pPr>
                      <a:lvl3pPr marL="914400" algn="l" defTabSz="914400" rtl="0" eaLnBrk="1" latinLnBrk="0" hangingPunct="1">
                        <a:defRPr sz="1800" b="1" kern="1200">
                          <a:solidFill>
                            <a:schemeClr val="lt1"/>
                          </a:solidFill>
                          <a:latin typeface="Intel Clear"/>
                        </a:defRPr>
                      </a:lvl3pPr>
                      <a:lvl4pPr marL="1371600" algn="l" defTabSz="914400" rtl="0" eaLnBrk="1" latinLnBrk="0" hangingPunct="1">
                        <a:defRPr sz="1800" b="1" kern="1200">
                          <a:solidFill>
                            <a:schemeClr val="lt1"/>
                          </a:solidFill>
                          <a:latin typeface="Intel Clear"/>
                        </a:defRPr>
                      </a:lvl4pPr>
                      <a:lvl5pPr marL="1828800" algn="l" defTabSz="914400" rtl="0" eaLnBrk="1" latinLnBrk="0" hangingPunct="1">
                        <a:defRPr sz="1800" b="1" kern="1200">
                          <a:solidFill>
                            <a:schemeClr val="lt1"/>
                          </a:solidFill>
                          <a:latin typeface="Intel Clear"/>
                        </a:defRPr>
                      </a:lvl5pPr>
                      <a:lvl6pPr marL="2286000" algn="l" defTabSz="914400" rtl="0" eaLnBrk="1" latinLnBrk="0" hangingPunct="1">
                        <a:defRPr sz="1800" b="1" kern="1200">
                          <a:solidFill>
                            <a:schemeClr val="lt1"/>
                          </a:solidFill>
                          <a:latin typeface="Intel Clear"/>
                        </a:defRPr>
                      </a:lvl6pPr>
                      <a:lvl7pPr marL="2743200" algn="l" defTabSz="914400" rtl="0" eaLnBrk="1" latinLnBrk="0" hangingPunct="1">
                        <a:defRPr sz="1800" b="1" kern="1200">
                          <a:solidFill>
                            <a:schemeClr val="lt1"/>
                          </a:solidFill>
                          <a:latin typeface="Intel Clear"/>
                        </a:defRPr>
                      </a:lvl7pPr>
                      <a:lvl8pPr marL="3200400" algn="l" defTabSz="914400" rtl="0" eaLnBrk="1" latinLnBrk="0" hangingPunct="1">
                        <a:defRPr sz="1800" b="1" kern="1200">
                          <a:solidFill>
                            <a:schemeClr val="lt1"/>
                          </a:solidFill>
                          <a:latin typeface="Intel Clear"/>
                        </a:defRPr>
                      </a:lvl8pPr>
                      <a:lvl9pPr marL="3657600" algn="l" defTabSz="914400" rtl="0" eaLnBrk="1" latinLnBrk="0" hangingPunct="1">
                        <a:defRPr sz="1800" b="1" kern="1200">
                          <a:solidFill>
                            <a:schemeClr val="lt1"/>
                          </a:solidFill>
                          <a:latin typeface="Intel Clear"/>
                        </a:defRPr>
                      </a:lvl9pPr>
                    </a:lstStyle>
                    <a:p>
                      <a:r>
                        <a:rPr lang="en-US" sz="1050"/>
                        <a:t>Functions</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1C5"/>
                    </a:solidFill>
                  </a:tcPr>
                </a:tc>
                <a:extLst>
                  <a:ext uri="{0D108BD9-81ED-4DB2-BD59-A6C34878D82A}">
                    <a16:rowId xmlns:a16="http://schemas.microsoft.com/office/drawing/2014/main" val="10000"/>
                  </a:ext>
                </a:extLst>
              </a:tr>
              <a:tr h="725011">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r>
                        <a:rPr lang="en-US" sz="1050"/>
                        <a:t>Compute intensive operations</a:t>
                      </a:r>
                    </a:p>
                  </a:txBody>
                  <a:tcPr marL="105924" marR="1059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40000"/>
                      </a:srgbClr>
                    </a:solidFill>
                  </a:tcPr>
                </a:tc>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pPr marL="285750" indent="-285750">
                        <a:buFont typeface="Arial" panose="020B0604020202020204" pitchFamily="34" charset="0"/>
                        <a:buChar char="•"/>
                      </a:pPr>
                      <a:r>
                        <a:rPr lang="en-US" sz="1050"/>
                        <a:t>(De-)Convolution</a:t>
                      </a:r>
                      <a:endParaRPr lang="en-US" sz="1050" baseline="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Inner Product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Vanilla</a:t>
                      </a:r>
                      <a:r>
                        <a:rPr lang="en-US" sz="1050" baseline="0"/>
                        <a:t> RNN, LSTM, GRU</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a:t>GEMM</a:t>
                      </a:r>
                      <a:endParaRPr lang="en-US" sz="1050"/>
                    </a:p>
                  </a:txBody>
                  <a:tcPr marL="105924" marR="1059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40000"/>
                      </a:srgbClr>
                    </a:solidFill>
                  </a:tcPr>
                </a:tc>
                <a:extLst>
                  <a:ext uri="{0D108BD9-81ED-4DB2-BD59-A6C34878D82A}">
                    <a16:rowId xmlns:a16="http://schemas.microsoft.com/office/drawing/2014/main" val="10001"/>
                  </a:ext>
                </a:extLst>
              </a:tr>
              <a:tr h="1711623">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r>
                        <a:rPr lang="en-US" sz="1050"/>
                        <a:t>Memory bandwidth limited operations</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20000"/>
                      </a:srgbClr>
                    </a:solidFill>
                  </a:tcPr>
                </a:tc>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pPr marL="285750" indent="-285750">
                        <a:buFont typeface="Arial" panose="020B0604020202020204" pitchFamily="34" charset="0"/>
                        <a:buChar char="•"/>
                      </a:pPr>
                      <a:r>
                        <a:rPr lang="en-US" sz="1050"/>
                        <a:t>Pooling</a:t>
                      </a:r>
                    </a:p>
                    <a:p>
                      <a:pPr marL="285750" indent="-285750">
                        <a:buFont typeface="Arial" panose="020B0604020202020204" pitchFamily="34" charset="0"/>
                        <a:buChar char="•"/>
                      </a:pPr>
                      <a:r>
                        <a:rPr lang="en-US" sz="1050"/>
                        <a:t>Batch Normalization</a:t>
                      </a:r>
                    </a:p>
                    <a:p>
                      <a:pPr marL="285750" indent="-285750">
                        <a:buFont typeface="Arial" panose="020B0604020202020204" pitchFamily="34" charset="0"/>
                        <a:buChar char="•"/>
                      </a:pPr>
                      <a:r>
                        <a:rPr lang="en-US" sz="1050"/>
                        <a:t>Local</a:t>
                      </a:r>
                      <a:r>
                        <a:rPr lang="en-US" sz="1050" baseline="0"/>
                        <a:t> Response Normalization</a:t>
                      </a:r>
                    </a:p>
                    <a:p>
                      <a:pPr marL="285750" indent="-285750">
                        <a:buFont typeface="Arial" panose="020B0604020202020204" pitchFamily="34" charset="0"/>
                        <a:buChar char="•"/>
                      </a:pPr>
                      <a:r>
                        <a:rPr lang="en-US" sz="1050" baseline="0"/>
                        <a:t>Layer Normalization</a:t>
                      </a:r>
                      <a:endParaRPr lang="en-US" sz="1050"/>
                    </a:p>
                    <a:p>
                      <a:pPr marL="285750" indent="-285750">
                        <a:buFont typeface="Arial" panose="020B0604020202020204" pitchFamily="34" charset="0"/>
                        <a:buChar char="•"/>
                      </a:pPr>
                      <a:r>
                        <a:rPr lang="en-US" sz="1050"/>
                        <a:t>Elementwise</a:t>
                      </a:r>
                    </a:p>
                    <a:p>
                      <a:pPr marL="285750" indent="-285750">
                        <a:buFont typeface="Arial" panose="020B0604020202020204" pitchFamily="34" charset="0"/>
                        <a:buChar char="•"/>
                      </a:pPr>
                      <a:r>
                        <a:rPr lang="en-US" sz="1050" baseline="0"/>
                        <a:t>Binary elementwise</a:t>
                      </a:r>
                    </a:p>
                    <a:p>
                      <a:pPr marL="285750" indent="-285750">
                        <a:buFont typeface="Arial" panose="020B0604020202020204" pitchFamily="34" charset="0"/>
                        <a:buChar char="•"/>
                      </a:pPr>
                      <a:r>
                        <a:rPr lang="en-US" sz="1050" baseline="0" err="1"/>
                        <a:t>Softmax</a:t>
                      </a:r>
                      <a:endParaRPr lang="en-US" sz="1050" baseline="0"/>
                    </a:p>
                    <a:p>
                      <a:pPr marL="285750" indent="-285750">
                        <a:buFont typeface="Arial" panose="020B0604020202020204" pitchFamily="34" charset="0"/>
                        <a:buChar char="•"/>
                      </a:pPr>
                      <a:r>
                        <a:rPr lang="en-US" sz="1050" baseline="0"/>
                        <a:t>Sum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err="1"/>
                        <a:t>Concat</a:t>
                      </a:r>
                      <a:endParaRPr lang="en-US" sz="105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Shuffle</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20000"/>
                      </a:srgbClr>
                    </a:solidFill>
                  </a:tcPr>
                </a:tc>
                <a:extLst>
                  <a:ext uri="{0D108BD9-81ED-4DB2-BD59-A6C34878D82A}">
                    <a16:rowId xmlns:a16="http://schemas.microsoft.com/office/drawing/2014/main" val="10002"/>
                  </a:ext>
                </a:extLst>
              </a:tr>
              <a:tr h="394603">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r>
                        <a:rPr lang="en-US" sz="1050"/>
                        <a:t>Data manipulation</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40000"/>
                      </a:srgbClr>
                    </a:solidFill>
                  </a:tcPr>
                </a:tc>
                <a:tc>
                  <a:txBody>
                    <a:bodyPr/>
                    <a:lstStyle>
                      <a:lvl1pPr marL="0" algn="l" defTabSz="914400" rtl="0" eaLnBrk="1" latinLnBrk="0" hangingPunct="1">
                        <a:defRPr sz="1800" kern="1200">
                          <a:solidFill>
                            <a:schemeClr val="dk1"/>
                          </a:solidFill>
                          <a:latin typeface="Intel Clear"/>
                        </a:defRPr>
                      </a:lvl1pPr>
                      <a:lvl2pPr marL="457200" algn="l" defTabSz="914400" rtl="0" eaLnBrk="1" latinLnBrk="0" hangingPunct="1">
                        <a:defRPr sz="1800" kern="1200">
                          <a:solidFill>
                            <a:schemeClr val="dk1"/>
                          </a:solidFill>
                          <a:latin typeface="Intel Clear"/>
                        </a:defRPr>
                      </a:lvl2pPr>
                      <a:lvl3pPr marL="914400" algn="l" defTabSz="914400" rtl="0" eaLnBrk="1" latinLnBrk="0" hangingPunct="1">
                        <a:defRPr sz="1800" kern="1200">
                          <a:solidFill>
                            <a:schemeClr val="dk1"/>
                          </a:solidFill>
                          <a:latin typeface="Intel Clear"/>
                        </a:defRPr>
                      </a:lvl3pPr>
                      <a:lvl4pPr marL="1371600" algn="l" defTabSz="914400" rtl="0" eaLnBrk="1" latinLnBrk="0" hangingPunct="1">
                        <a:defRPr sz="1800" kern="1200">
                          <a:solidFill>
                            <a:schemeClr val="dk1"/>
                          </a:solidFill>
                          <a:latin typeface="Intel Clear"/>
                        </a:defRPr>
                      </a:lvl4pPr>
                      <a:lvl5pPr marL="1828800" algn="l" defTabSz="914400" rtl="0" eaLnBrk="1" latinLnBrk="0" hangingPunct="1">
                        <a:defRPr sz="1800" kern="1200">
                          <a:solidFill>
                            <a:schemeClr val="dk1"/>
                          </a:solidFill>
                          <a:latin typeface="Intel Clear"/>
                        </a:defRPr>
                      </a:lvl5pPr>
                      <a:lvl6pPr marL="2286000" algn="l" defTabSz="914400" rtl="0" eaLnBrk="1" latinLnBrk="0" hangingPunct="1">
                        <a:defRPr sz="1800" kern="1200">
                          <a:solidFill>
                            <a:schemeClr val="dk1"/>
                          </a:solidFill>
                          <a:latin typeface="Intel Clear"/>
                        </a:defRPr>
                      </a:lvl6pPr>
                      <a:lvl7pPr marL="2743200" algn="l" defTabSz="914400" rtl="0" eaLnBrk="1" latinLnBrk="0" hangingPunct="1">
                        <a:defRPr sz="1800" kern="1200">
                          <a:solidFill>
                            <a:schemeClr val="dk1"/>
                          </a:solidFill>
                          <a:latin typeface="Intel Clear"/>
                        </a:defRPr>
                      </a:lvl7pPr>
                      <a:lvl8pPr marL="3200400" algn="l" defTabSz="914400" rtl="0" eaLnBrk="1" latinLnBrk="0" hangingPunct="1">
                        <a:defRPr sz="1800" kern="1200">
                          <a:solidFill>
                            <a:schemeClr val="dk1"/>
                          </a:solidFill>
                          <a:latin typeface="Intel Clear"/>
                        </a:defRPr>
                      </a:lvl8pPr>
                      <a:lvl9pPr marL="3657600" algn="l" defTabSz="914400" rtl="0" eaLnBrk="1" latinLnBrk="0" hangingPunct="1">
                        <a:defRPr sz="1800" kern="1200">
                          <a:solidFill>
                            <a:schemeClr val="dk1"/>
                          </a:solidFill>
                          <a:latin typeface="Intel Clear"/>
                        </a:defRPr>
                      </a:lvl9pPr>
                    </a:lstStyle>
                    <a:p>
                      <a:pPr marL="285750" indent="-285750">
                        <a:buFont typeface="Arial" panose="020B0604020202020204" pitchFamily="34" charset="0"/>
                        <a:buChar char="•"/>
                      </a:pPr>
                      <a:r>
                        <a:rPr lang="en-US" sz="1050"/>
                        <a:t>Reorder</a:t>
                      </a:r>
                    </a:p>
                  </a:txBody>
                  <a:tcPr marL="105924" marR="1059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1C5">
                        <a:tint val="40000"/>
                      </a:srgbClr>
                    </a:solidFill>
                  </a:tcPr>
                </a:tc>
                <a:extLst>
                  <a:ext uri="{0D108BD9-81ED-4DB2-BD59-A6C34878D82A}">
                    <a16:rowId xmlns:a16="http://schemas.microsoft.com/office/drawing/2014/main" val="10003"/>
                  </a:ext>
                </a:extLst>
              </a:tr>
            </a:tbl>
          </a:graphicData>
        </a:graphic>
      </p:graphicFrame>
      <p:sp>
        <p:nvSpPr>
          <p:cNvPr id="7" name="Title 1">
            <a:extLst>
              <a:ext uri="{FF2B5EF4-FFF2-40B4-BE49-F238E27FC236}">
                <a16:creationId xmlns:a16="http://schemas.microsoft.com/office/drawing/2014/main" id="{54C1D2B8-8B14-4F84-8176-D68FBB32985E}"/>
              </a:ext>
            </a:extLst>
          </p:cNvPr>
          <p:cNvSpPr txBox="1">
            <a:spLocks/>
          </p:cNvSpPr>
          <p:nvPr/>
        </p:nvSpPr>
        <p:spPr>
          <a:xfrm>
            <a:off x="383456" y="416369"/>
            <a:ext cx="10972800" cy="1158240"/>
          </a:xfrm>
          <a:prstGeom prst="rect">
            <a:avLst/>
          </a:prstGeom>
        </p:spPr>
        <p:txBody>
          <a:bodyPr vert="horz" lIns="0" tIns="0" rIns="0" bIns="0" rtlCol="0" anchor="t" anchorCtr="0">
            <a:noAutofit/>
          </a:bodyPr>
          <a:lst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err="1">
                <a:ln>
                  <a:noFill/>
                </a:ln>
                <a:solidFill>
                  <a:srgbClr val="FFFFFF"/>
                </a:solidFill>
                <a:effectLst/>
                <a:uLnTx/>
                <a:uFillTx/>
                <a:latin typeface="Intel Clear"/>
                <a:ea typeface="Intel Clear"/>
                <a:cs typeface="Intel Clear"/>
              </a:rPr>
              <a:t>oneAPI</a:t>
            </a:r>
            <a:r>
              <a:rPr kumimoji="0" lang="en-US" sz="3733" b="0" i="0" u="none" strike="noStrike" kern="1200" cap="none" spc="0" normalizeH="0" baseline="0" noProof="0">
                <a:ln>
                  <a:noFill/>
                </a:ln>
                <a:solidFill>
                  <a:srgbClr val="FFFFFF"/>
                </a:solidFill>
                <a:effectLst/>
                <a:uLnTx/>
                <a:uFillTx/>
                <a:latin typeface="Intel Clear"/>
                <a:ea typeface="Intel Clear"/>
                <a:cs typeface="Intel Clear"/>
              </a:rPr>
              <a:t> Deep Neural Network Library </a:t>
            </a:r>
            <a:br>
              <a:rPr kumimoji="0" lang="en-US" sz="3733" b="0" i="0" u="none" strike="noStrike" kern="1200" cap="none" spc="0" normalizeH="0" baseline="0" noProof="0">
                <a:ln>
                  <a:noFill/>
                </a:ln>
                <a:solidFill>
                  <a:srgbClr val="FFFFFF"/>
                </a:solidFill>
                <a:effectLst/>
                <a:uLnTx/>
                <a:uFillTx/>
                <a:latin typeface="Intel Clear"/>
                <a:ea typeface="Intel Clear"/>
                <a:cs typeface="Intel Clear"/>
              </a:rPr>
            </a:br>
            <a:r>
              <a:rPr kumimoji="0" lang="en-US" sz="3733" b="0" i="0" u="none" strike="noStrike" kern="1200" cap="none" spc="0" normalizeH="0" baseline="0" noProof="0">
                <a:ln>
                  <a:noFill/>
                </a:ln>
                <a:solidFill>
                  <a:srgbClr val="FFFFFF"/>
                </a:solidFill>
                <a:effectLst/>
                <a:uLnTx/>
                <a:uFillTx/>
                <a:latin typeface="Intel Clear"/>
                <a:ea typeface="Intel Clear"/>
                <a:cs typeface="Intel Clear"/>
              </a:rPr>
              <a:t>Basic Information</a:t>
            </a:r>
          </a:p>
        </p:txBody>
      </p:sp>
      <p:sp>
        <p:nvSpPr>
          <p:cNvPr id="8" name="Content Placeholder 2">
            <a:extLst>
              <a:ext uri="{FF2B5EF4-FFF2-40B4-BE49-F238E27FC236}">
                <a16:creationId xmlns:a16="http://schemas.microsoft.com/office/drawing/2014/main" id="{9E0F7671-4F74-4BB3-B8E5-66F77761160D}"/>
              </a:ext>
            </a:extLst>
          </p:cNvPr>
          <p:cNvSpPr txBox="1">
            <a:spLocks/>
          </p:cNvSpPr>
          <p:nvPr/>
        </p:nvSpPr>
        <p:spPr>
          <a:xfrm>
            <a:off x="6003249" y="5079492"/>
            <a:ext cx="5581607" cy="805176"/>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792" marR="0" lvl="0" indent="-304792" algn="l" defTabSz="609585" rtl="0" eaLnBrk="1" fontAlgn="auto" latinLnBrk="0" hangingPunct="1">
              <a:lnSpc>
                <a:spcPct val="100000"/>
              </a:lnSpc>
              <a:spcBef>
                <a:spcPts val="400"/>
              </a:spcBef>
              <a:spcAft>
                <a:spcPts val="0"/>
              </a:spcAft>
              <a:buClrTx/>
              <a:buSzTx/>
              <a:buFont typeface="Wingdings" panose="05000000000000000000" pitchFamily="2" charset="2"/>
              <a:buAutoNum type="arabicParenBoth"/>
              <a:tabLst/>
              <a:defRPr/>
            </a:pPr>
            <a:r>
              <a:rPr kumimoji="0" lang="en-US" sz="1067" b="0" i="0" u="none" strike="noStrike" kern="1200" cap="none" spc="0" normalizeH="0" baseline="0" noProof="0">
                <a:ln>
                  <a:noFill/>
                </a:ln>
                <a:solidFill>
                  <a:srgbClr val="FFFFFF"/>
                </a:solidFill>
                <a:effectLst/>
                <a:uLnTx/>
                <a:uFillTx/>
                <a:latin typeface="Intel Clear"/>
                <a:cs typeface="Intel Clear" panose="020B0604020203020204" pitchFamily="34" charset="0"/>
              </a:rPr>
              <a:t>Low precision data types are supported only for platforms where hardware acceleration is available</a:t>
            </a:r>
          </a:p>
          <a:p>
            <a:pPr marL="304792" marR="0" lvl="0" indent="-304792" algn="l" defTabSz="609585" rtl="0" eaLnBrk="1" fontAlgn="auto" latinLnBrk="0" hangingPunct="1">
              <a:lnSpc>
                <a:spcPct val="100000"/>
              </a:lnSpc>
              <a:spcBef>
                <a:spcPts val="400"/>
              </a:spcBef>
              <a:spcAft>
                <a:spcPts val="0"/>
              </a:spcAft>
              <a:buClrTx/>
              <a:buSzTx/>
              <a:buFont typeface="Wingdings" panose="05000000000000000000" pitchFamily="2" charset="2"/>
              <a:buAutoNum type="arabicParenBoth"/>
              <a:tabLst/>
              <a:defRPr/>
            </a:pPr>
            <a:r>
              <a:rPr kumimoji="0" lang="en-US" sz="1067" b="0" i="0" u="none" strike="noStrike" kern="1200" cap="none" spc="0" normalizeH="0" baseline="0" noProof="0">
                <a:ln>
                  <a:noFill/>
                </a:ln>
                <a:solidFill>
                  <a:srgbClr val="FFFFFF"/>
                </a:solidFill>
                <a:effectLst/>
                <a:uLnTx/>
                <a:uFillTx/>
                <a:latin typeface="Intel Clear"/>
                <a:cs typeface="Intel Clear" panose="020B0604020203020204" pitchFamily="34" charset="0"/>
              </a:rPr>
              <a:t>Not available in the </a:t>
            </a:r>
            <a:r>
              <a:rPr kumimoji="0" lang="en-US" sz="1067" b="0" i="0" u="none" strike="noStrike" kern="1200" cap="none" spc="0" normalizeH="0" baseline="0" noProof="0" err="1">
                <a:ln>
                  <a:noFill/>
                </a:ln>
                <a:solidFill>
                  <a:srgbClr val="FFFFFF"/>
                </a:solidFill>
                <a:effectLst/>
                <a:uLnTx/>
                <a:uFillTx/>
                <a:latin typeface="Intel Clear"/>
                <a:cs typeface="Intel Clear" panose="020B0604020203020204" pitchFamily="34" charset="0"/>
              </a:rPr>
              <a:t>oneAPI</a:t>
            </a:r>
            <a:r>
              <a:rPr kumimoji="0" lang="en-US" sz="1067" b="0" i="0" u="none" strike="noStrike" kern="1200" cap="none" spc="0" normalizeH="0" baseline="0" noProof="0">
                <a:ln>
                  <a:noFill/>
                </a:ln>
                <a:solidFill>
                  <a:srgbClr val="FFFFFF"/>
                </a:solidFill>
                <a:effectLst/>
                <a:uLnTx/>
                <a:uFillTx/>
                <a:latin typeface="Intel Clear"/>
                <a:cs typeface="Intel Clear" panose="020B0604020203020204" pitchFamily="34" charset="0"/>
              </a:rPr>
              <a:t> Beta binary distribution</a:t>
            </a:r>
          </a:p>
          <a:p>
            <a:pPr marL="304792" marR="0" lvl="0" indent="-304792" algn="l" defTabSz="609585" rtl="0" eaLnBrk="1" fontAlgn="auto" latinLnBrk="0" hangingPunct="1">
              <a:lnSpc>
                <a:spcPct val="100000"/>
              </a:lnSpc>
              <a:spcBef>
                <a:spcPts val="400"/>
              </a:spcBef>
              <a:spcAft>
                <a:spcPts val="0"/>
              </a:spcAft>
              <a:buClrTx/>
              <a:buSzTx/>
              <a:buFont typeface="Wingdings" panose="05000000000000000000" pitchFamily="2" charset="2"/>
              <a:buAutoNum type="arabicParenBoth"/>
              <a:tabLst/>
              <a:defRPr/>
            </a:pPr>
            <a:r>
              <a:rPr kumimoji="0" lang="en-US" sz="1067" b="0" i="0" u="none" strike="noStrike" kern="1200" cap="none" spc="0" normalizeH="0" baseline="0" noProof="0">
                <a:ln>
                  <a:noFill/>
                </a:ln>
                <a:solidFill>
                  <a:srgbClr val="FFFFFF"/>
                </a:solidFill>
                <a:effectLst/>
                <a:uLnTx/>
                <a:uFillTx/>
                <a:latin typeface="Intel Clear"/>
                <a:cs typeface="Intel Clear" panose="020B0604020203020204" pitchFamily="34" charset="0"/>
              </a:rPr>
              <a:t>GPU support, OpenCL runtime and DPC++ GPU target are not available on macOS</a:t>
            </a:r>
          </a:p>
        </p:txBody>
      </p:sp>
    </p:spTree>
    <p:extLst>
      <p:ext uri="{BB962C8B-B14F-4D97-AF65-F5344CB8AC3E}">
        <p14:creationId xmlns:p14="http://schemas.microsoft.com/office/powerpoint/2010/main" val="415215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r>
              <a:rPr lang="en-US"/>
              <a:t>IMPLEMENTATION</a:t>
            </a:r>
          </a:p>
        </p:txBody>
      </p:sp>
    </p:spTree>
    <p:extLst>
      <p:ext uri="{BB962C8B-B14F-4D97-AF65-F5344CB8AC3E}">
        <p14:creationId xmlns:p14="http://schemas.microsoft.com/office/powerpoint/2010/main" val="52077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10BEF-12E3-43C9-BDCC-C84DDDBFEFCD}"/>
              </a:ext>
            </a:extLst>
          </p:cNvPr>
          <p:cNvSpPr>
            <a:spLocks noGrp="1"/>
          </p:cNvSpPr>
          <p:nvPr>
            <p:ph type="title"/>
          </p:nvPr>
        </p:nvSpPr>
        <p:spPr/>
        <p:txBody>
          <a:bodyPr/>
          <a:lstStyle/>
          <a:p>
            <a:r>
              <a:rPr lang="en-US"/>
              <a:t>Sparse Weights Compression</a:t>
            </a:r>
          </a:p>
        </p:txBody>
      </p:sp>
      <p:sp>
        <p:nvSpPr>
          <p:cNvPr id="24" name="Rectangle: Rounded Corners 23">
            <a:extLst>
              <a:ext uri="{FF2B5EF4-FFF2-40B4-BE49-F238E27FC236}">
                <a16:creationId xmlns:a16="http://schemas.microsoft.com/office/drawing/2014/main" id="{E58B0B53-EF52-4D03-B794-401030D9F812}"/>
              </a:ext>
            </a:extLst>
          </p:cNvPr>
          <p:cNvSpPr/>
          <p:nvPr/>
        </p:nvSpPr>
        <p:spPr>
          <a:xfrm>
            <a:off x="324197" y="1716578"/>
            <a:ext cx="1766455" cy="39485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Weights</a:t>
            </a:r>
          </a:p>
        </p:txBody>
      </p:sp>
      <p:sp>
        <p:nvSpPr>
          <p:cNvPr id="25" name="Oval 24">
            <a:extLst>
              <a:ext uri="{FF2B5EF4-FFF2-40B4-BE49-F238E27FC236}">
                <a16:creationId xmlns:a16="http://schemas.microsoft.com/office/drawing/2014/main" id="{C5274AE3-7049-45BB-AC1A-CE9860DABC80}"/>
              </a:ext>
            </a:extLst>
          </p:cNvPr>
          <p:cNvSpPr/>
          <p:nvPr/>
        </p:nvSpPr>
        <p:spPr>
          <a:xfrm>
            <a:off x="2996737" y="1666702"/>
            <a:ext cx="1400695" cy="444731"/>
          </a:xfrm>
          <a:prstGeom prst="ellipse">
            <a:avLst/>
          </a:prstGeom>
          <a:solidFill>
            <a:srgbClr val="B4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reorder</a:t>
            </a:r>
          </a:p>
        </p:txBody>
      </p:sp>
      <p:sp>
        <p:nvSpPr>
          <p:cNvPr id="26" name="Rectangle 25">
            <a:extLst>
              <a:ext uri="{FF2B5EF4-FFF2-40B4-BE49-F238E27FC236}">
                <a16:creationId xmlns:a16="http://schemas.microsoft.com/office/drawing/2014/main" id="{2D86336B-6285-4AC6-91E4-C4EF35AF7885}"/>
              </a:ext>
            </a:extLst>
          </p:cNvPr>
          <p:cNvSpPr/>
          <p:nvPr/>
        </p:nvSpPr>
        <p:spPr>
          <a:xfrm>
            <a:off x="324197" y="2703003"/>
            <a:ext cx="7257011" cy="1199822"/>
          </a:xfrm>
          <a:prstGeom prst="rect">
            <a:avLst/>
          </a:prstGeom>
          <a:solidFill>
            <a:srgbClr val="318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5A07A8B-3A57-430F-9EBC-56FD1B5EF145}"/>
              </a:ext>
            </a:extLst>
          </p:cNvPr>
          <p:cNvSpPr/>
          <p:nvPr/>
        </p:nvSpPr>
        <p:spPr>
          <a:xfrm>
            <a:off x="353291" y="2719630"/>
            <a:ext cx="556953"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a:t>COMPRESSED</a:t>
            </a:r>
          </a:p>
        </p:txBody>
      </p:sp>
      <p:sp>
        <p:nvSpPr>
          <p:cNvPr id="28" name="Arrow: Right 27">
            <a:extLst>
              <a:ext uri="{FF2B5EF4-FFF2-40B4-BE49-F238E27FC236}">
                <a16:creationId xmlns:a16="http://schemas.microsoft.com/office/drawing/2014/main" id="{CB9817A2-4EE8-4560-A0D4-34690B770436}"/>
              </a:ext>
            </a:extLst>
          </p:cNvPr>
          <p:cNvSpPr/>
          <p:nvPr/>
        </p:nvSpPr>
        <p:spPr>
          <a:xfrm>
            <a:off x="2265217" y="1763001"/>
            <a:ext cx="610986" cy="299258"/>
          </a:xfrm>
          <a:prstGeom prst="right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E84284BB-891D-4B8A-813B-E9C450875DA2}"/>
              </a:ext>
            </a:extLst>
          </p:cNvPr>
          <p:cNvSpPr/>
          <p:nvPr/>
        </p:nvSpPr>
        <p:spPr>
          <a:xfrm>
            <a:off x="3534985" y="2194522"/>
            <a:ext cx="324197" cy="407324"/>
          </a:xfrm>
          <a:prstGeom prst="down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018EFA6-C28F-4E2F-BB44-6170C83DCD64}"/>
              </a:ext>
            </a:extLst>
          </p:cNvPr>
          <p:cNvSpPr/>
          <p:nvPr/>
        </p:nvSpPr>
        <p:spPr>
          <a:xfrm>
            <a:off x="353291" y="4763123"/>
            <a:ext cx="2460568" cy="61936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LLC Cache</a:t>
            </a:r>
          </a:p>
        </p:txBody>
      </p:sp>
      <p:sp>
        <p:nvSpPr>
          <p:cNvPr id="31" name="Rectangle: Rounded Corners 30">
            <a:extLst>
              <a:ext uri="{FF2B5EF4-FFF2-40B4-BE49-F238E27FC236}">
                <a16:creationId xmlns:a16="http://schemas.microsoft.com/office/drawing/2014/main" id="{32EF3251-5CEE-4DBC-8109-F122CF6914A8}"/>
              </a:ext>
            </a:extLst>
          </p:cNvPr>
          <p:cNvSpPr/>
          <p:nvPr/>
        </p:nvSpPr>
        <p:spPr>
          <a:xfrm>
            <a:off x="4238106" y="4763123"/>
            <a:ext cx="2460568" cy="61936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CPU (AMX/TMUL)</a:t>
            </a:r>
          </a:p>
        </p:txBody>
      </p:sp>
      <p:sp>
        <p:nvSpPr>
          <p:cNvPr id="32" name="Arrow: Down 31">
            <a:extLst>
              <a:ext uri="{FF2B5EF4-FFF2-40B4-BE49-F238E27FC236}">
                <a16:creationId xmlns:a16="http://schemas.microsoft.com/office/drawing/2014/main" id="{217AF10B-FA11-4250-AFEC-04AC7C75FCD2}"/>
              </a:ext>
            </a:extLst>
          </p:cNvPr>
          <p:cNvSpPr/>
          <p:nvPr/>
        </p:nvSpPr>
        <p:spPr>
          <a:xfrm>
            <a:off x="1202574" y="4059411"/>
            <a:ext cx="324197" cy="576369"/>
          </a:xfrm>
          <a:prstGeom prst="down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F4D2F8DB-2B50-4F90-A9A8-39B739B2ECB8}"/>
              </a:ext>
            </a:extLst>
          </p:cNvPr>
          <p:cNvSpPr/>
          <p:nvPr/>
        </p:nvSpPr>
        <p:spPr>
          <a:xfrm>
            <a:off x="3018906" y="4923178"/>
            <a:ext cx="874914" cy="299258"/>
          </a:xfrm>
          <a:prstGeom prst="right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15B5875-CC54-4976-8948-A3267E1A0922}"/>
              </a:ext>
            </a:extLst>
          </p:cNvPr>
          <p:cNvSpPr/>
          <p:nvPr/>
        </p:nvSpPr>
        <p:spPr>
          <a:xfrm>
            <a:off x="2336223" y="1388614"/>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5" name="Oval 34">
            <a:extLst>
              <a:ext uri="{FF2B5EF4-FFF2-40B4-BE49-F238E27FC236}">
                <a16:creationId xmlns:a16="http://schemas.microsoft.com/office/drawing/2014/main" id="{67F08CDC-0FCD-475D-A22D-67AE811300A0}"/>
              </a:ext>
            </a:extLst>
          </p:cNvPr>
          <p:cNvSpPr/>
          <p:nvPr/>
        </p:nvSpPr>
        <p:spPr>
          <a:xfrm>
            <a:off x="1611456" y="4192100"/>
            <a:ext cx="332163" cy="31099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6" name="TextBox 35">
            <a:extLst>
              <a:ext uri="{FF2B5EF4-FFF2-40B4-BE49-F238E27FC236}">
                <a16:creationId xmlns:a16="http://schemas.microsoft.com/office/drawing/2014/main" id="{35E232A0-4E3C-4BCF-BB9E-69B337B7D782}"/>
              </a:ext>
            </a:extLst>
          </p:cNvPr>
          <p:cNvSpPr txBox="1"/>
          <p:nvPr/>
        </p:nvSpPr>
        <p:spPr>
          <a:xfrm>
            <a:off x="6621088" y="2719629"/>
            <a:ext cx="1080654" cy="369332"/>
          </a:xfrm>
          <a:prstGeom prst="rect">
            <a:avLst/>
          </a:prstGeom>
          <a:noFill/>
        </p:spPr>
        <p:txBody>
          <a:bodyPr wrap="square" rtlCol="0">
            <a:spAutoFit/>
          </a:bodyPr>
          <a:lstStyle/>
          <a:p>
            <a:r>
              <a:rPr lang="en-US"/>
              <a:t>DRAM</a:t>
            </a:r>
          </a:p>
        </p:txBody>
      </p:sp>
      <p:sp>
        <p:nvSpPr>
          <p:cNvPr id="37" name="Rectangle 36">
            <a:extLst>
              <a:ext uri="{FF2B5EF4-FFF2-40B4-BE49-F238E27FC236}">
                <a16:creationId xmlns:a16="http://schemas.microsoft.com/office/drawing/2014/main" id="{DC2F3B25-DFBC-44C0-94CD-5271C3158903}"/>
              </a:ext>
            </a:extLst>
          </p:cNvPr>
          <p:cNvSpPr/>
          <p:nvPr/>
        </p:nvSpPr>
        <p:spPr>
          <a:xfrm>
            <a:off x="939338" y="2719629"/>
            <a:ext cx="556953"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a:t>COMPRESSED</a:t>
            </a:r>
          </a:p>
        </p:txBody>
      </p:sp>
      <p:sp>
        <p:nvSpPr>
          <p:cNvPr id="38" name="Rectangle 37">
            <a:extLst>
              <a:ext uri="{FF2B5EF4-FFF2-40B4-BE49-F238E27FC236}">
                <a16:creationId xmlns:a16="http://schemas.microsoft.com/office/drawing/2014/main" id="{2C47E915-0FD8-4CC5-98EF-333A88D43979}"/>
              </a:ext>
            </a:extLst>
          </p:cNvPr>
          <p:cNvSpPr/>
          <p:nvPr/>
        </p:nvSpPr>
        <p:spPr>
          <a:xfrm>
            <a:off x="1525385" y="2719629"/>
            <a:ext cx="556953"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a:t>COMPRESSED</a:t>
            </a:r>
          </a:p>
        </p:txBody>
      </p:sp>
      <p:sp>
        <p:nvSpPr>
          <p:cNvPr id="39" name="Oval 38">
            <a:extLst>
              <a:ext uri="{FF2B5EF4-FFF2-40B4-BE49-F238E27FC236}">
                <a16:creationId xmlns:a16="http://schemas.microsoft.com/office/drawing/2014/main" id="{4F6C9B66-B172-4E28-97DE-8DB7A9CF69C3}"/>
              </a:ext>
            </a:extLst>
          </p:cNvPr>
          <p:cNvSpPr/>
          <p:nvPr/>
        </p:nvSpPr>
        <p:spPr>
          <a:xfrm>
            <a:off x="3255822" y="4543569"/>
            <a:ext cx="332163" cy="31099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40" name="Oval 39">
            <a:extLst>
              <a:ext uri="{FF2B5EF4-FFF2-40B4-BE49-F238E27FC236}">
                <a16:creationId xmlns:a16="http://schemas.microsoft.com/office/drawing/2014/main" id="{52E2FC73-EE39-4E68-8E8D-4E290D646B24}"/>
              </a:ext>
            </a:extLst>
          </p:cNvPr>
          <p:cNvSpPr/>
          <p:nvPr/>
        </p:nvSpPr>
        <p:spPr>
          <a:xfrm>
            <a:off x="4072024" y="2169989"/>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41" name="TextBox 40">
            <a:extLst>
              <a:ext uri="{FF2B5EF4-FFF2-40B4-BE49-F238E27FC236}">
                <a16:creationId xmlns:a16="http://schemas.microsoft.com/office/drawing/2014/main" id="{782616A6-C55A-4917-8A35-DC1034FC20D7}"/>
              </a:ext>
            </a:extLst>
          </p:cNvPr>
          <p:cNvSpPr txBox="1"/>
          <p:nvPr/>
        </p:nvSpPr>
        <p:spPr>
          <a:xfrm>
            <a:off x="8518467" y="534888"/>
            <a:ext cx="3179619" cy="646331"/>
          </a:xfrm>
          <a:prstGeom prst="rect">
            <a:avLst/>
          </a:prstGeom>
          <a:noFill/>
        </p:spPr>
        <p:txBody>
          <a:bodyPr wrap="square" rtlCol="0">
            <a:spAutoFit/>
          </a:bodyPr>
          <a:lstStyle/>
          <a:p>
            <a:r>
              <a:rPr lang="en-US"/>
              <a:t>Weights are reordered to memory blocked layout</a:t>
            </a:r>
          </a:p>
        </p:txBody>
      </p:sp>
      <p:sp>
        <p:nvSpPr>
          <p:cNvPr id="42" name="Oval 41">
            <a:extLst>
              <a:ext uri="{FF2B5EF4-FFF2-40B4-BE49-F238E27FC236}">
                <a16:creationId xmlns:a16="http://schemas.microsoft.com/office/drawing/2014/main" id="{A4ED21C0-D080-468D-94E7-61BA205CF95F}"/>
              </a:ext>
            </a:extLst>
          </p:cNvPr>
          <p:cNvSpPr/>
          <p:nvPr/>
        </p:nvSpPr>
        <p:spPr>
          <a:xfrm>
            <a:off x="8084825" y="703543"/>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43" name="TextBox 42">
            <a:extLst>
              <a:ext uri="{FF2B5EF4-FFF2-40B4-BE49-F238E27FC236}">
                <a16:creationId xmlns:a16="http://schemas.microsoft.com/office/drawing/2014/main" id="{989F801E-E134-44A0-AA27-B1165F5E7030}"/>
              </a:ext>
            </a:extLst>
          </p:cNvPr>
          <p:cNvSpPr txBox="1"/>
          <p:nvPr/>
        </p:nvSpPr>
        <p:spPr>
          <a:xfrm>
            <a:off x="8518466" y="2766954"/>
            <a:ext cx="3179619" cy="1138773"/>
          </a:xfrm>
          <a:prstGeom prst="rect">
            <a:avLst/>
          </a:prstGeom>
          <a:noFill/>
        </p:spPr>
        <p:txBody>
          <a:bodyPr wrap="square" rtlCol="0">
            <a:spAutoFit/>
          </a:bodyPr>
          <a:lstStyle/>
          <a:p>
            <a:r>
              <a:rPr lang="en-US"/>
              <a:t>Compressed weights are read to LLC cache during execution </a:t>
            </a:r>
            <a:br>
              <a:rPr lang="en-US"/>
            </a:br>
            <a:r>
              <a:rPr lang="en-US" sz="1400">
                <a:solidFill>
                  <a:srgbClr val="00B050"/>
                </a:solidFill>
              </a:rPr>
              <a:t>LOWER MEMORY BANDWIDTH</a:t>
            </a:r>
            <a:endParaRPr lang="en-US"/>
          </a:p>
        </p:txBody>
      </p:sp>
      <p:sp>
        <p:nvSpPr>
          <p:cNvPr id="44" name="Oval 43">
            <a:extLst>
              <a:ext uri="{FF2B5EF4-FFF2-40B4-BE49-F238E27FC236}">
                <a16:creationId xmlns:a16="http://schemas.microsoft.com/office/drawing/2014/main" id="{80D441B6-DDFF-45B0-85C0-BEAB31232A3D}"/>
              </a:ext>
            </a:extLst>
          </p:cNvPr>
          <p:cNvSpPr/>
          <p:nvPr/>
        </p:nvSpPr>
        <p:spPr>
          <a:xfrm>
            <a:off x="8084825" y="3073124"/>
            <a:ext cx="332163" cy="31099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45" name="TextBox 44">
            <a:extLst>
              <a:ext uri="{FF2B5EF4-FFF2-40B4-BE49-F238E27FC236}">
                <a16:creationId xmlns:a16="http://schemas.microsoft.com/office/drawing/2014/main" id="{8B13446B-1C30-45D3-90C3-EF8330142121}"/>
              </a:ext>
            </a:extLst>
          </p:cNvPr>
          <p:cNvSpPr txBox="1"/>
          <p:nvPr/>
        </p:nvSpPr>
        <p:spPr>
          <a:xfrm>
            <a:off x="8518467" y="4238230"/>
            <a:ext cx="3179619" cy="1969770"/>
          </a:xfrm>
          <a:prstGeom prst="rect">
            <a:avLst/>
          </a:prstGeom>
          <a:noFill/>
        </p:spPr>
        <p:txBody>
          <a:bodyPr wrap="square" rtlCol="0">
            <a:spAutoFit/>
          </a:bodyPr>
          <a:lstStyle/>
          <a:p>
            <a:r>
              <a:rPr lang="en-US"/>
              <a:t>Compressed weights are read to CPU to decompress</a:t>
            </a:r>
            <a:br>
              <a:rPr lang="en-US" sz="1400">
                <a:solidFill>
                  <a:srgbClr val="00B050"/>
                </a:solidFill>
              </a:rPr>
            </a:br>
            <a:r>
              <a:rPr lang="en-US" sz="1400">
                <a:solidFill>
                  <a:srgbClr val="00B050"/>
                </a:solidFill>
              </a:rPr>
              <a:t>LOWER CACHE BANDWIDTH</a:t>
            </a:r>
            <a:br>
              <a:rPr lang="en-US"/>
            </a:br>
            <a:br>
              <a:rPr lang="en-US"/>
            </a:br>
            <a:r>
              <a:rPr lang="en-US"/>
              <a:t>Decompressed weights from L2 are loaded to AMX Tiles for  TMUL</a:t>
            </a:r>
          </a:p>
        </p:txBody>
      </p:sp>
      <p:sp>
        <p:nvSpPr>
          <p:cNvPr id="46" name="Oval 45">
            <a:extLst>
              <a:ext uri="{FF2B5EF4-FFF2-40B4-BE49-F238E27FC236}">
                <a16:creationId xmlns:a16="http://schemas.microsoft.com/office/drawing/2014/main" id="{345CC79D-375C-4289-9EF7-4134B99786D4}"/>
              </a:ext>
            </a:extLst>
          </p:cNvPr>
          <p:cNvSpPr/>
          <p:nvPr/>
        </p:nvSpPr>
        <p:spPr>
          <a:xfrm>
            <a:off x="8084825" y="4528654"/>
            <a:ext cx="332163" cy="31099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4</a:t>
            </a:r>
          </a:p>
        </p:txBody>
      </p:sp>
      <p:sp>
        <p:nvSpPr>
          <p:cNvPr id="47" name="TextBox 46">
            <a:extLst>
              <a:ext uri="{FF2B5EF4-FFF2-40B4-BE49-F238E27FC236}">
                <a16:creationId xmlns:a16="http://schemas.microsoft.com/office/drawing/2014/main" id="{2055D341-C2B2-49B7-9238-08914FC04E2E}"/>
              </a:ext>
            </a:extLst>
          </p:cNvPr>
          <p:cNvSpPr txBox="1"/>
          <p:nvPr/>
        </p:nvSpPr>
        <p:spPr>
          <a:xfrm>
            <a:off x="8547562" y="1380578"/>
            <a:ext cx="3179619" cy="861774"/>
          </a:xfrm>
          <a:prstGeom prst="rect">
            <a:avLst/>
          </a:prstGeom>
          <a:noFill/>
        </p:spPr>
        <p:txBody>
          <a:bodyPr wrap="square" rtlCol="0">
            <a:spAutoFit/>
          </a:bodyPr>
          <a:lstStyle/>
          <a:p>
            <a:r>
              <a:rPr lang="en-US"/>
              <a:t>Weight blocks are zero-compressed to memory. </a:t>
            </a:r>
            <a:r>
              <a:rPr lang="en-US" sz="1400">
                <a:solidFill>
                  <a:srgbClr val="00B050"/>
                </a:solidFill>
              </a:rPr>
              <a:t>LOWER MEMORY FOOTPRINT</a:t>
            </a:r>
            <a:endParaRPr lang="en-US">
              <a:solidFill>
                <a:srgbClr val="00B050"/>
              </a:solidFill>
            </a:endParaRPr>
          </a:p>
        </p:txBody>
      </p:sp>
      <p:sp>
        <p:nvSpPr>
          <p:cNvPr id="48" name="Oval 47">
            <a:extLst>
              <a:ext uri="{FF2B5EF4-FFF2-40B4-BE49-F238E27FC236}">
                <a16:creationId xmlns:a16="http://schemas.microsoft.com/office/drawing/2014/main" id="{D8ED3567-8423-4180-A5A6-4681820F93EF}"/>
              </a:ext>
            </a:extLst>
          </p:cNvPr>
          <p:cNvSpPr/>
          <p:nvPr/>
        </p:nvSpPr>
        <p:spPr>
          <a:xfrm>
            <a:off x="8084825" y="1718095"/>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Tree>
    <p:extLst>
      <p:ext uri="{BB962C8B-B14F-4D97-AF65-F5344CB8AC3E}">
        <p14:creationId xmlns:p14="http://schemas.microsoft.com/office/powerpoint/2010/main" val="6646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9" grpId="0" animBg="1"/>
      <p:bldP spid="40" grpId="0" animBg="1"/>
      <p:bldP spid="41" grpId="0"/>
      <p:bldP spid="42" grpId="0" animBg="1"/>
      <p:bldP spid="43" grpId="0"/>
      <p:bldP spid="44" grpId="0" animBg="1"/>
      <p:bldP spid="45" grpId="0"/>
      <p:bldP spid="46" grpId="0" animBg="1"/>
      <p:bldP spid="47" grpId="0"/>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F86F-D20B-4A56-94D6-B63B5F9D6CCF}"/>
              </a:ext>
            </a:extLst>
          </p:cNvPr>
          <p:cNvSpPr>
            <a:spLocks noGrp="1"/>
          </p:cNvSpPr>
          <p:nvPr>
            <p:ph type="title"/>
          </p:nvPr>
        </p:nvSpPr>
        <p:spPr/>
        <p:txBody>
          <a:bodyPr/>
          <a:lstStyle/>
          <a:p>
            <a:r>
              <a:rPr lang="en-US"/>
              <a:t>Implementation</a:t>
            </a:r>
          </a:p>
        </p:txBody>
      </p:sp>
      <p:sp>
        <p:nvSpPr>
          <p:cNvPr id="4" name="Content Placeholder 2">
            <a:extLst>
              <a:ext uri="{FF2B5EF4-FFF2-40B4-BE49-F238E27FC236}">
                <a16:creationId xmlns:a16="http://schemas.microsoft.com/office/drawing/2014/main" id="{3679C8F4-FD35-4C93-96F0-59CDBF6EAF3F}"/>
              </a:ext>
            </a:extLst>
          </p:cNvPr>
          <p:cNvSpPr txBox="1">
            <a:spLocks/>
          </p:cNvSpPr>
          <p:nvPr/>
        </p:nvSpPr>
        <p:spPr>
          <a:xfrm>
            <a:off x="1726767" y="5365865"/>
            <a:ext cx="8738466" cy="702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IntelOne Display Regular" panose="020B0503020203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2000" b="0" i="0" u="none" strike="noStrike" kern="1200" cap="none" spc="0" normalizeH="0" baseline="0" noProof="0">
                <a:ln>
                  <a:noFill/>
                </a:ln>
                <a:solidFill>
                  <a:schemeClr val="accent6">
                    <a:lumMod val="40000"/>
                    <a:lumOff val="60000"/>
                  </a:schemeClr>
                </a:solidFill>
                <a:effectLst/>
                <a:uLnTx/>
                <a:uFillTx/>
                <a:latin typeface="IntelOne Text"/>
                <a:cs typeface="Arial"/>
              </a:rPr>
              <a:t>Easy to integrate to Frameworks</a:t>
            </a:r>
          </a:p>
        </p:txBody>
      </p:sp>
      <p:sp>
        <p:nvSpPr>
          <p:cNvPr id="5" name="Rectangle: Rounded Corners 4">
            <a:extLst>
              <a:ext uri="{FF2B5EF4-FFF2-40B4-BE49-F238E27FC236}">
                <a16:creationId xmlns:a16="http://schemas.microsoft.com/office/drawing/2014/main" id="{3A815122-9138-4D85-A88B-48484CF845ED}"/>
              </a:ext>
            </a:extLst>
          </p:cNvPr>
          <p:cNvSpPr/>
          <p:nvPr/>
        </p:nvSpPr>
        <p:spPr>
          <a:xfrm>
            <a:off x="463434" y="1363287"/>
            <a:ext cx="4258195" cy="1666702"/>
          </a:xfrm>
          <a:prstGeom prst="roundRect">
            <a:avLst/>
          </a:prstGeom>
          <a:solidFill>
            <a:srgbClr val="FFE1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25252"/>
                </a:solidFill>
                <a:effectLst/>
                <a:uLnTx/>
                <a:uFillTx/>
                <a:latin typeface="IntelOne Text"/>
                <a:cs typeface="Arial"/>
              </a:rPr>
              <a:t>TensorFlow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25252"/>
              </a:solidFill>
              <a:effectLst/>
              <a:uLnTx/>
              <a:uFillTx/>
              <a:latin typeface="IntelOne Tex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if(</a:t>
            </a:r>
            <a:r>
              <a:rPr kumimoji="0" lang="en-US" sz="1000" b="0" i="0" u="none" strike="noStrike" kern="0" cap="none" spc="0" normalizeH="0" baseline="0" noProof="0" dirty="0" err="1">
                <a:ln>
                  <a:noFill/>
                </a:ln>
                <a:solidFill>
                  <a:srgbClr val="525252"/>
                </a:solidFill>
                <a:effectLst/>
                <a:uLnTx/>
                <a:uFillTx/>
                <a:latin typeface="Consolas" panose="020B0609020204030204" pitchFamily="49" charset="0"/>
                <a:cs typeface="Arial"/>
              </a:rPr>
              <a:t>getenv</a:t>
            </a: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("TF_ONEDNN_MEM_COMPRESSION")){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   weights = new memory::desc({</a:t>
            </a:r>
            <a:r>
              <a:rPr kumimoji="0" lang="en-US" sz="1000" b="0" i="0" u="none" strike="noStrike" kern="0" cap="none" spc="0" normalizeH="0" baseline="0" noProof="0" dirty="0" err="1">
                <a:ln>
                  <a:noFill/>
                </a:ln>
                <a:solidFill>
                  <a:srgbClr val="525252"/>
                </a:solidFill>
                <a:effectLst/>
                <a:uLnTx/>
                <a:uFillTx/>
                <a:latin typeface="Consolas" panose="020B0609020204030204" pitchFamily="49" charset="0"/>
                <a:cs typeface="Arial"/>
              </a:rPr>
              <a:t>weight_dims</a:t>
            </a: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               </a:t>
            </a:r>
            <a:r>
              <a:rPr kumimoji="0" lang="en-US" sz="1000" b="0" i="0" u="none" strike="noStrike" kern="0" cap="none" spc="0" normalizeH="0" baseline="0" noProof="0" dirty="0" err="1">
                <a:ln>
                  <a:noFill/>
                </a:ln>
                <a:solidFill>
                  <a:srgbClr val="525252"/>
                </a:solidFill>
                <a:effectLst/>
                <a:uLnTx/>
                <a:uFillTx/>
                <a:latin typeface="Consolas" panose="020B0609020204030204" pitchFamily="49" charset="0"/>
                <a:cs typeface="Arial"/>
              </a:rPr>
              <a:t>MklDnnType</a:t>
            </a: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&lt;</a:t>
            </a:r>
            <a:r>
              <a:rPr kumimoji="0" lang="en-US" sz="1000" b="0" i="0" u="none" strike="noStrike" kern="0" cap="none" spc="0" normalizeH="0" baseline="0" noProof="0" dirty="0" err="1">
                <a:ln>
                  <a:noFill/>
                </a:ln>
                <a:solidFill>
                  <a:srgbClr val="525252"/>
                </a:solidFill>
                <a:effectLst/>
                <a:uLnTx/>
                <a:uFillTx/>
                <a:latin typeface="Consolas" panose="020B0609020204030204" pitchFamily="49" charset="0"/>
                <a:cs typeface="Arial"/>
              </a:rPr>
              <a:t>Tweight</a:t>
            </a: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               memory::desc::packed(</a:t>
            </a:r>
            <a:r>
              <a:rPr kumimoji="0" lang="en-US" sz="1000" b="0" i="0" u="none" strike="noStrike" kern="0" cap="none" spc="0" normalizeH="0" baseline="0" noProof="0" dirty="0" err="1">
                <a:ln>
                  <a:noFill/>
                </a:ln>
                <a:solidFill>
                  <a:srgbClr val="525252"/>
                </a:solidFill>
                <a:effectLst/>
                <a:uLnTx/>
                <a:uFillTx/>
                <a:latin typeface="Consolas" panose="020B0609020204030204" pitchFamily="49" charset="0"/>
                <a:cs typeface="Arial"/>
              </a:rPr>
              <a:t>non_zero_count</a:t>
            </a: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a:t>
            </a:r>
            <a:b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br>
            <a:r>
              <a:rPr kumimoji="0" lang="en-US" sz="1000" b="0" i="0" u="none" strike="noStrike" kern="0" cap="none" spc="0" normalizeH="0" baseline="0" noProof="0" dirty="0">
                <a:ln>
                  <a:noFill/>
                </a:ln>
                <a:solidFill>
                  <a:srgbClr val="525252"/>
                </a:solidFill>
                <a:effectLst/>
                <a:uLnTx/>
                <a:uFillTx/>
                <a:latin typeface="Consolas" panose="020B0609020204030204" pitchFamily="49" charset="0"/>
                <a:cs typeface="Arial"/>
              </a:rPr>
              <a:t>}   </a:t>
            </a:r>
          </a:p>
        </p:txBody>
      </p:sp>
      <p:sp>
        <p:nvSpPr>
          <p:cNvPr id="6" name="Rectangle: Rounded Corners 5">
            <a:extLst>
              <a:ext uri="{FF2B5EF4-FFF2-40B4-BE49-F238E27FC236}">
                <a16:creationId xmlns:a16="http://schemas.microsoft.com/office/drawing/2014/main" id="{FF0154C9-391E-4FD9-AECF-E72FE5976696}"/>
              </a:ext>
            </a:extLst>
          </p:cNvPr>
          <p:cNvSpPr/>
          <p:nvPr/>
        </p:nvSpPr>
        <p:spPr>
          <a:xfrm>
            <a:off x="6729845" y="1363286"/>
            <a:ext cx="4530991" cy="2029137"/>
          </a:xfrm>
          <a:prstGeom prst="roundRect">
            <a:avLst/>
          </a:prstGeom>
          <a:solidFill>
            <a:srgbClr val="FFE1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25252"/>
                </a:solidFill>
                <a:effectLst/>
                <a:uLnTx/>
                <a:uFillTx/>
                <a:latin typeface="IntelOne Text"/>
                <a:cs typeface="Arial"/>
              </a:rPr>
              <a:t>oneDNN Inner-Product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252"/>
              </a:solidFill>
              <a:effectLst/>
              <a:uLnTx/>
              <a:uFillTx/>
              <a:latin typeface="IntelOne Text"/>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rPr>
              <a:t>// zero compression during initiation (one time)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rPr>
              <a:t>// oneDNN kernels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rPr>
              <a:t>//   Read source</a:t>
            </a:r>
          </a:p>
          <a:p>
            <a:r>
              <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rPr>
              <a:t>//   read n weight memory blocks</a:t>
            </a:r>
          </a:p>
          <a:p>
            <a:r>
              <a:rPr lang="en-US" sz="1200" kern="0">
                <a:solidFill>
                  <a:srgbClr val="0068B5"/>
                </a:solidFill>
                <a:latin typeface="Consolas" panose="020B0609020204030204" pitchFamily="49" charset="0"/>
                <a:cs typeface="Arial"/>
              </a:rPr>
              <a:t>//   </a:t>
            </a:r>
            <a:r>
              <a:rPr lang="en-US" sz="1200" kern="0" err="1">
                <a:solidFill>
                  <a:srgbClr val="0068B5"/>
                </a:solidFill>
                <a:latin typeface="Consolas" panose="020B0609020204030204" pitchFamily="49" charset="0"/>
                <a:cs typeface="Arial"/>
              </a:rPr>
              <a:t>decompress_kernel</a:t>
            </a:r>
            <a:r>
              <a:rPr lang="en-US" sz="1200" kern="0">
                <a:solidFill>
                  <a:srgbClr val="0068B5"/>
                </a:solidFill>
                <a:latin typeface="Consolas" panose="020B0609020204030204" pitchFamily="49" charset="0"/>
                <a:cs typeface="Arial"/>
              </a:rPr>
              <a:t>(</a:t>
            </a:r>
            <a:r>
              <a:rPr lang="en-US" sz="1200" kern="0" err="1">
                <a:solidFill>
                  <a:srgbClr val="0068B5"/>
                </a:solidFill>
                <a:latin typeface="Consolas" panose="020B0609020204030204" pitchFamily="49" charset="0"/>
                <a:cs typeface="Arial"/>
              </a:rPr>
              <a:t>n_blocks</a:t>
            </a:r>
            <a:r>
              <a:rPr lang="en-US" sz="1200" kern="0">
                <a:solidFill>
                  <a:srgbClr val="0068B5"/>
                </a:solidFill>
                <a:latin typeface="Consolas" panose="020B0609020204030204" pitchFamily="49" charset="0"/>
                <a:cs typeface="Arial"/>
              </a:rPr>
              <a:t>) </a:t>
            </a:r>
            <a:endParaRPr kumimoji="0" lang="en-US" sz="1200" b="0" i="0" u="none" strike="noStrike" kern="0" cap="none" spc="0" normalizeH="0" baseline="0" noProof="0">
              <a:ln>
                <a:noFill/>
              </a:ln>
              <a:solidFill>
                <a:srgbClr val="0068B5"/>
              </a:solidFill>
              <a:effectLst/>
              <a:uLnTx/>
              <a:uFillTx/>
              <a:latin typeface="Consolas" panose="020B0609020204030204" pitchFamily="49"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25252"/>
                </a:solidFill>
                <a:effectLst/>
                <a:uLnTx/>
                <a:uFillTx/>
                <a:latin typeface="Consolas" panose="020B0609020204030204" pitchFamily="49" charset="0"/>
                <a:cs typeface="Arial"/>
              </a:rPr>
              <a:t>//   do AMX/TMUL</a:t>
            </a:r>
          </a:p>
        </p:txBody>
      </p:sp>
      <p:sp>
        <p:nvSpPr>
          <p:cNvPr id="7" name="Arrow: Left-Right 6">
            <a:extLst>
              <a:ext uri="{FF2B5EF4-FFF2-40B4-BE49-F238E27FC236}">
                <a16:creationId xmlns:a16="http://schemas.microsoft.com/office/drawing/2014/main" id="{CF40C813-367A-45B7-9E04-BE666FA5617B}"/>
              </a:ext>
            </a:extLst>
          </p:cNvPr>
          <p:cNvSpPr/>
          <p:nvPr/>
        </p:nvSpPr>
        <p:spPr>
          <a:xfrm>
            <a:off x="4921135" y="1953490"/>
            <a:ext cx="1525385" cy="482138"/>
          </a:xfrm>
          <a:prstGeom prst="leftRightArrow">
            <a:avLst/>
          </a:prstGeom>
          <a:solidFill>
            <a:srgbClr val="B9D6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25252"/>
                </a:solidFill>
                <a:effectLst/>
                <a:uLnTx/>
                <a:uFillTx/>
                <a:latin typeface="IntelOne Text"/>
                <a:cs typeface="Arial"/>
              </a:rPr>
              <a:t>API</a:t>
            </a:r>
          </a:p>
        </p:txBody>
      </p:sp>
      <p:sp>
        <p:nvSpPr>
          <p:cNvPr id="14" name="Rectangle: Rounded Corners 13">
            <a:extLst>
              <a:ext uri="{FF2B5EF4-FFF2-40B4-BE49-F238E27FC236}">
                <a16:creationId xmlns:a16="http://schemas.microsoft.com/office/drawing/2014/main" id="{A82D9B0C-B4A5-4E53-B308-9762C6D2993B}"/>
              </a:ext>
            </a:extLst>
          </p:cNvPr>
          <p:cNvSpPr/>
          <p:nvPr/>
        </p:nvSpPr>
        <p:spPr>
          <a:xfrm>
            <a:off x="6822809" y="4029970"/>
            <a:ext cx="4530991" cy="1113074"/>
          </a:xfrm>
          <a:prstGeom prst="roundRect">
            <a:avLst/>
          </a:prstGeom>
          <a:solidFill>
            <a:srgbClr val="FFE1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rgbClr val="525252"/>
                </a:solidFill>
                <a:effectLst/>
                <a:uLnTx/>
                <a:uFillTx/>
                <a:latin typeface="IntelOne Text"/>
                <a:cs typeface="Arial"/>
              </a:rPr>
              <a:t>Decompress_kernel</a:t>
            </a:r>
            <a:endParaRPr kumimoji="0" lang="en-US" sz="1800" b="0" i="0" u="none" strike="noStrike" kern="0" cap="none" spc="0" normalizeH="0" baseline="0" noProof="0">
              <a:ln>
                <a:noFill/>
              </a:ln>
              <a:solidFill>
                <a:srgbClr val="525252"/>
              </a:solidFill>
              <a:effectLst/>
              <a:uLnTx/>
              <a:uFillTx/>
              <a:latin typeface="IntelOne Text"/>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252"/>
              </a:solidFill>
              <a:effectLst/>
              <a:uLnTx/>
              <a:uFillTx/>
              <a:latin typeface="IntelOne Text"/>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rgbClr val="525252"/>
                </a:solidFill>
                <a:latin typeface="Consolas" panose="020B0609020204030204" pitchFamily="49" charset="0"/>
                <a:cs typeface="Arial"/>
              </a:rPr>
              <a:t>//Decompress n number of memory blocks </a:t>
            </a:r>
            <a:endParaRPr kumimoji="0" lang="en-US" sz="1400" b="0" i="0" u="none" strike="noStrike" kern="0" cap="none" spc="0" normalizeH="0" baseline="0" noProof="0">
              <a:ln>
                <a:noFill/>
              </a:ln>
              <a:solidFill>
                <a:srgbClr val="525252"/>
              </a:solidFill>
              <a:effectLst/>
              <a:uLnTx/>
              <a:uFillTx/>
              <a:latin typeface="Consolas" panose="020B0609020204030204" pitchFamily="49" charset="0"/>
              <a:cs typeface="Arial"/>
            </a:endParaRPr>
          </a:p>
        </p:txBody>
      </p:sp>
      <p:sp>
        <p:nvSpPr>
          <p:cNvPr id="16" name="Arrow: Up-Down 15">
            <a:extLst>
              <a:ext uri="{FF2B5EF4-FFF2-40B4-BE49-F238E27FC236}">
                <a16:creationId xmlns:a16="http://schemas.microsoft.com/office/drawing/2014/main" id="{EDF833E7-1565-47E7-B735-3A8EA8C6C9AD}"/>
              </a:ext>
            </a:extLst>
          </p:cNvPr>
          <p:cNvSpPr/>
          <p:nvPr/>
        </p:nvSpPr>
        <p:spPr>
          <a:xfrm>
            <a:off x="8829509" y="3448729"/>
            <a:ext cx="331662" cy="524934"/>
          </a:xfrm>
          <a:prstGeom prst="up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4F148E-0691-44E0-8D8D-6C4E465279D2}"/>
              </a:ext>
            </a:extLst>
          </p:cNvPr>
          <p:cNvSpPr txBox="1"/>
          <p:nvPr/>
        </p:nvSpPr>
        <p:spPr>
          <a:xfrm>
            <a:off x="708660" y="5940207"/>
            <a:ext cx="8605647" cy="369332"/>
          </a:xfrm>
          <a:prstGeom prst="rect">
            <a:avLst/>
          </a:prstGeom>
          <a:noFill/>
        </p:spPr>
        <p:txBody>
          <a:bodyPr wrap="square">
            <a:spAutoFit/>
          </a:bodyPr>
          <a:lstStyle/>
          <a:p>
            <a:r>
              <a:rPr lang="en-US"/>
              <a:t>oneDNN: https://github.com/oneapi-src/oneDNN/tree/dsamoylo/rls-v2.6/sparse-poc</a:t>
            </a:r>
          </a:p>
        </p:txBody>
      </p:sp>
    </p:spTree>
    <p:extLst>
      <p:ext uri="{BB962C8B-B14F-4D97-AF65-F5344CB8AC3E}">
        <p14:creationId xmlns:p14="http://schemas.microsoft.com/office/powerpoint/2010/main" val="239054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EF52-71F1-4979-8F4F-A917771EB52A}"/>
              </a:ext>
            </a:extLst>
          </p:cNvPr>
          <p:cNvSpPr>
            <a:spLocks noGrp="1"/>
          </p:cNvSpPr>
          <p:nvPr>
            <p:ph type="title"/>
          </p:nvPr>
        </p:nvSpPr>
        <p:spPr/>
        <p:txBody>
          <a:bodyPr/>
          <a:lstStyle/>
          <a:p>
            <a:r>
              <a:rPr lang="en-US"/>
              <a:t>Decompression</a:t>
            </a:r>
          </a:p>
        </p:txBody>
      </p:sp>
      <p:sp>
        <p:nvSpPr>
          <p:cNvPr id="3" name="Content Placeholder 2">
            <a:extLst>
              <a:ext uri="{FF2B5EF4-FFF2-40B4-BE49-F238E27FC236}">
                <a16:creationId xmlns:a16="http://schemas.microsoft.com/office/drawing/2014/main" id="{873D27F8-7FAD-4086-82B2-88727139E176}"/>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weight pointer to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src</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register</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lea(</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reg_ptr_compressed_src</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wei_ptr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wei_offset</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for (int cl = 0; cl &lt; 64; cl++) {</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vmovdqu8(</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zmm_comp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_ compressed _</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src</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64B of </a:t>
            </a:r>
            <a:r>
              <a:rPr kumimoji="0" lang="en-US" sz="1800" b="0" i="0" u="none" strike="noStrike" kern="1200" cap="none" spc="0" normalizeH="0" baseline="0" noProof="0" dirty="0" err="1">
                <a:ln>
                  <a:noFill/>
                </a:ln>
                <a:solidFill>
                  <a:srgbClr val="92D050"/>
                </a:solidFill>
                <a:effectLst/>
                <a:uLnTx/>
                <a:uFillTx/>
                <a:latin typeface="Consolas" panose="020B0609020204030204" pitchFamily="49" charset="0"/>
                <a:cs typeface="Arial"/>
              </a:rPr>
              <a:t>src</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to </a:t>
            </a:r>
            <a:r>
              <a:rPr kumimoji="0" lang="en-US" sz="1800" b="0" i="0" u="none" strike="noStrike" kern="1200" cap="none" spc="0" normalizeH="0" baseline="0" noProof="0" dirty="0" err="1">
                <a:ln>
                  <a:noFill/>
                </a:ln>
                <a:solidFill>
                  <a:srgbClr val="92D050"/>
                </a:solidFill>
                <a:effectLst/>
                <a:uLnTx/>
                <a:uFillTx/>
                <a:latin typeface="Consolas" panose="020B0609020204030204" pitchFamily="49" charset="0"/>
                <a:cs typeface="Arial"/>
              </a:rPr>
              <a:t>zmm</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register</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mov(</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reg_comp_mask_tmp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_ compressed _mask + offset);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get bitmask</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kmovq</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reg_comp_mask</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reg_comp_mask_tmp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mask register </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vpexpandb</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zmm_comp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reg_comp_mask</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T_z</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zmm_comp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//decompress with avx512 inst.</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vmovdqu8(</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reg_ptr_decomp_dst</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 offset,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zmm_comp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save decomp to buffer </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popcnt</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reg_popcnt</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reg_comp_mask_tmp</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get 1’s count</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add(</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reg_ptr</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_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compressed_src</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err="1">
                <a:ln>
                  <a:noFill/>
                </a:ln>
                <a:solidFill>
                  <a:srgbClr val="FFFFFF"/>
                </a:solidFill>
                <a:effectLst/>
                <a:uLnTx/>
                <a:uFillTx/>
                <a:latin typeface="Consolas" panose="020B0609020204030204" pitchFamily="49" charset="0"/>
                <a:cs typeface="Arial"/>
              </a:rPr>
              <a:t>reg_popcnt</a:t>
            </a: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and increment </a:t>
            </a:r>
            <a:r>
              <a:rPr kumimoji="0" lang="en-US" sz="1800" b="0" i="0" u="none" strike="noStrike" kern="1200" cap="none" spc="0" normalizeH="0" baseline="0" noProof="0" dirty="0" err="1">
                <a:ln>
                  <a:noFill/>
                </a:ln>
                <a:solidFill>
                  <a:srgbClr val="92D050"/>
                </a:solidFill>
                <a:effectLst/>
                <a:uLnTx/>
                <a:uFillTx/>
                <a:latin typeface="Consolas" panose="020B0609020204030204" pitchFamily="49" charset="0"/>
                <a:cs typeface="Arial"/>
              </a:rPr>
              <a:t>src</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pointer</a:t>
            </a:r>
          </a:p>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FF"/>
                </a:solidFill>
                <a:effectLst/>
                <a:uLnTx/>
                <a:uFillTx/>
                <a:latin typeface="Consolas" panose="020B0609020204030204" pitchFamily="49" charset="0"/>
                <a:cs typeface="Arial"/>
              </a:rPr>
              <a:t>} </a:t>
            </a:r>
            <a:r>
              <a:rPr kumimoji="0" lang="en-US" sz="1800" b="0" i="0" u="none" strike="noStrike" kern="1200" cap="none" spc="0" normalizeH="0" baseline="0" noProof="0" dirty="0">
                <a:ln>
                  <a:noFill/>
                </a:ln>
                <a:solidFill>
                  <a:srgbClr val="92D050"/>
                </a:solidFill>
                <a:effectLst/>
                <a:uLnTx/>
                <a:uFillTx/>
                <a:latin typeface="Consolas" panose="020B0609020204030204" pitchFamily="49" charset="0"/>
                <a:cs typeface="Arial"/>
              </a:rPr>
              <a:t>// do this for 64 times for compressed block of size 4096 bytes</a:t>
            </a:r>
          </a:p>
          <a:p>
            <a:pPr marL="0" indent="0">
              <a:buNone/>
            </a:pPr>
            <a:endParaRPr lang="en-US" dirty="0"/>
          </a:p>
        </p:txBody>
      </p:sp>
    </p:spTree>
    <p:extLst>
      <p:ext uri="{BB962C8B-B14F-4D97-AF65-F5344CB8AC3E}">
        <p14:creationId xmlns:p14="http://schemas.microsoft.com/office/powerpoint/2010/main" val="27583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p:txBody>
          <a:bodyPr/>
          <a:lstStyle/>
          <a:p>
            <a:r>
              <a:rPr lang="en-US"/>
              <a:t>Unstructured Sparse Weights Compression</a:t>
            </a:r>
          </a:p>
        </p:txBody>
      </p:sp>
      <p:sp>
        <p:nvSpPr>
          <p:cNvPr id="6" name="Content Placeholder 5">
            <a:extLst>
              <a:ext uri="{FF2B5EF4-FFF2-40B4-BE49-F238E27FC236}">
                <a16:creationId xmlns:a16="http://schemas.microsoft.com/office/drawing/2014/main" id="{0A9FEEB4-327E-4AD8-B978-530E796CACCB}"/>
              </a:ext>
            </a:extLst>
          </p:cNvPr>
          <p:cNvSpPr>
            <a:spLocks noGrp="1"/>
          </p:cNvSpPr>
          <p:nvPr>
            <p:ph idx="1"/>
          </p:nvPr>
        </p:nvSpPr>
        <p:spPr/>
        <p:txBody>
          <a:bodyPr/>
          <a:lstStyle/>
          <a:p>
            <a:pPr marL="0" indent="0">
              <a:buNone/>
            </a:pPr>
            <a:r>
              <a:rPr lang="en-US" sz="1800" dirty="0">
                <a:solidFill>
                  <a:schemeClr val="accent2"/>
                </a:solidFill>
              </a:rPr>
              <a:t>Agenda</a:t>
            </a:r>
          </a:p>
          <a:p>
            <a:r>
              <a:rPr lang="en-US" sz="1800" dirty="0"/>
              <a:t>Background &amp; Motivation </a:t>
            </a:r>
            <a:r>
              <a:rPr lang="en-US" sz="1600" dirty="0"/>
              <a:t> </a:t>
            </a:r>
          </a:p>
          <a:p>
            <a:r>
              <a:rPr lang="en-US" sz="1800" dirty="0"/>
              <a:t>Unstructured Sparsity in Machine Learning Models</a:t>
            </a:r>
          </a:p>
          <a:p>
            <a:pPr lvl="1"/>
            <a:r>
              <a:rPr lang="en-US" sz="1600" dirty="0"/>
              <a:t>Unstructured Sparsity</a:t>
            </a:r>
          </a:p>
          <a:p>
            <a:pPr lvl="1"/>
            <a:r>
              <a:rPr lang="en-US" sz="1600" dirty="0"/>
              <a:t>Quantization Workflow and Sparsity Introduction to Models</a:t>
            </a:r>
          </a:p>
          <a:p>
            <a:pPr lvl="1"/>
            <a:r>
              <a:rPr lang="en-US" sz="1600" dirty="0"/>
              <a:t>Zero Compression</a:t>
            </a:r>
          </a:p>
          <a:p>
            <a:r>
              <a:rPr lang="en-US" sz="1600" dirty="0"/>
              <a:t>4th Gen Intel® Xeon® Scalable processors, formerly codenamed Sapphire Rapids</a:t>
            </a:r>
          </a:p>
          <a:p>
            <a:pPr lvl="1"/>
            <a:r>
              <a:rPr lang="en-US" sz="1600" dirty="0"/>
              <a:t>Intel® Advanced Matrix Extensions (Intel® AMX)</a:t>
            </a:r>
          </a:p>
          <a:p>
            <a:r>
              <a:rPr lang="en-US" sz="1800" dirty="0"/>
              <a:t>Implementation</a:t>
            </a:r>
          </a:p>
          <a:p>
            <a:pPr lvl="1"/>
            <a:r>
              <a:rPr lang="en-US" sz="1600" dirty="0"/>
              <a:t>Framework, </a:t>
            </a:r>
            <a:r>
              <a:rPr lang="en-US" sz="1600" dirty="0" err="1"/>
              <a:t>oneAPI</a:t>
            </a:r>
            <a:r>
              <a:rPr lang="en-US" sz="1600" dirty="0"/>
              <a:t> Deep Neural Network Library (oneDNN), compression and decompression of sparse weights</a:t>
            </a:r>
          </a:p>
          <a:p>
            <a:r>
              <a:rPr lang="en-US" sz="1800" dirty="0"/>
              <a:t>Performance</a:t>
            </a:r>
          </a:p>
          <a:p>
            <a:pPr lvl="1"/>
            <a:r>
              <a:rPr lang="en-US" sz="1600" dirty="0"/>
              <a:t>Results</a:t>
            </a:r>
          </a:p>
          <a:p>
            <a:pPr lvl="1"/>
            <a:r>
              <a:rPr lang="en-US" sz="1600" dirty="0"/>
              <a:t>Processor Counter Monitor (PCM)</a:t>
            </a:r>
          </a:p>
        </p:txBody>
      </p:sp>
    </p:spTree>
    <p:extLst>
      <p:ext uri="{BB962C8B-B14F-4D97-AF65-F5344CB8AC3E}">
        <p14:creationId xmlns:p14="http://schemas.microsoft.com/office/powerpoint/2010/main" val="36773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EF52-71F1-4979-8F4F-A917771EB52A}"/>
              </a:ext>
            </a:extLst>
          </p:cNvPr>
          <p:cNvSpPr>
            <a:spLocks noGrp="1"/>
          </p:cNvSpPr>
          <p:nvPr>
            <p:ph type="title"/>
          </p:nvPr>
        </p:nvSpPr>
        <p:spPr>
          <a:xfrm>
            <a:off x="381000" y="57114"/>
            <a:ext cx="10972800" cy="704429"/>
          </a:xfrm>
        </p:spPr>
        <p:txBody>
          <a:bodyPr/>
          <a:lstStyle/>
          <a:p>
            <a:r>
              <a:rPr lang="en-US" dirty="0"/>
              <a:t>TensorFlow</a:t>
            </a:r>
          </a:p>
        </p:txBody>
      </p:sp>
      <p:pic>
        <p:nvPicPr>
          <p:cNvPr id="5" name="Picture 4">
            <a:extLst>
              <a:ext uri="{FF2B5EF4-FFF2-40B4-BE49-F238E27FC236}">
                <a16:creationId xmlns:a16="http://schemas.microsoft.com/office/drawing/2014/main" id="{D0F396C4-E81F-4885-81C4-BBB39E9B1794}"/>
              </a:ext>
            </a:extLst>
          </p:cNvPr>
          <p:cNvPicPr>
            <a:picLocks noChangeAspect="1"/>
          </p:cNvPicPr>
          <p:nvPr/>
        </p:nvPicPr>
        <p:blipFill>
          <a:blip r:embed="rId2"/>
          <a:stretch>
            <a:fillRect/>
          </a:stretch>
        </p:blipFill>
        <p:spPr>
          <a:xfrm>
            <a:off x="358268" y="1123178"/>
            <a:ext cx="5509132" cy="2768425"/>
          </a:xfrm>
          <a:prstGeom prst="rect">
            <a:avLst/>
          </a:prstGeom>
        </p:spPr>
      </p:pic>
      <p:sp>
        <p:nvSpPr>
          <p:cNvPr id="7" name="TextBox 6">
            <a:extLst>
              <a:ext uri="{FF2B5EF4-FFF2-40B4-BE49-F238E27FC236}">
                <a16:creationId xmlns:a16="http://schemas.microsoft.com/office/drawing/2014/main" id="{8908C54A-6B9C-46DD-A7C3-BA6C14359C00}"/>
              </a:ext>
            </a:extLst>
          </p:cNvPr>
          <p:cNvSpPr txBox="1"/>
          <p:nvPr/>
        </p:nvSpPr>
        <p:spPr>
          <a:xfrm>
            <a:off x="311375" y="815401"/>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IntelOne Display Regular"/>
                <a:cs typeface="Arial"/>
              </a:rPr>
              <a:t>tensorflow/core/kernels/mkl/mkl_matmul_op_fused.cc</a:t>
            </a:r>
          </a:p>
        </p:txBody>
      </p:sp>
      <p:pic>
        <p:nvPicPr>
          <p:cNvPr id="9" name="Picture 8">
            <a:extLst>
              <a:ext uri="{FF2B5EF4-FFF2-40B4-BE49-F238E27FC236}">
                <a16:creationId xmlns:a16="http://schemas.microsoft.com/office/drawing/2014/main" id="{E36AF7F0-27C4-4003-AAF4-2F075FA8BBC5}"/>
              </a:ext>
            </a:extLst>
          </p:cNvPr>
          <p:cNvPicPr>
            <a:picLocks noChangeAspect="1"/>
          </p:cNvPicPr>
          <p:nvPr/>
        </p:nvPicPr>
        <p:blipFill>
          <a:blip r:embed="rId3"/>
          <a:stretch>
            <a:fillRect/>
          </a:stretch>
        </p:blipFill>
        <p:spPr>
          <a:xfrm>
            <a:off x="5510560" y="4022503"/>
            <a:ext cx="6178752" cy="2188225"/>
          </a:xfrm>
          <a:prstGeom prst="rect">
            <a:avLst/>
          </a:prstGeom>
        </p:spPr>
      </p:pic>
      <p:sp>
        <p:nvSpPr>
          <p:cNvPr id="11" name="TextBox 10">
            <a:extLst>
              <a:ext uri="{FF2B5EF4-FFF2-40B4-BE49-F238E27FC236}">
                <a16:creationId xmlns:a16="http://schemas.microsoft.com/office/drawing/2014/main" id="{A1AB4264-5335-4182-9355-4464EA6032ED}"/>
              </a:ext>
            </a:extLst>
          </p:cNvPr>
          <p:cNvSpPr txBox="1"/>
          <p:nvPr/>
        </p:nvSpPr>
        <p:spPr>
          <a:xfrm>
            <a:off x="6506308" y="3660868"/>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00"/>
                </a:solidFill>
                <a:effectLst/>
                <a:uLnTx/>
                <a:uFillTx/>
                <a:latin typeface="IntelOne Display Regular"/>
                <a:cs typeface="Arial"/>
              </a:rPr>
              <a:t>tensorflow</a:t>
            </a:r>
            <a:r>
              <a:rPr kumimoji="0" lang="en-US" sz="1400" b="0" i="0" u="none" strike="noStrike" kern="1200" cap="none" spc="0" normalizeH="0" baseline="0" noProof="0" dirty="0">
                <a:ln>
                  <a:noFill/>
                </a:ln>
                <a:solidFill>
                  <a:srgbClr val="FFFF00"/>
                </a:solidFill>
                <a:effectLst/>
                <a:uLnTx/>
                <a:uFillTx/>
                <a:latin typeface="IntelOne Display Regular"/>
                <a:cs typeface="Arial"/>
              </a:rPr>
              <a:t>/core/kernels/</a:t>
            </a:r>
            <a:r>
              <a:rPr kumimoji="0" lang="en-US" sz="1400" b="0" i="0" u="none" strike="noStrike" kern="1200" cap="none" spc="0" normalizeH="0" baseline="0" noProof="0" dirty="0" err="1">
                <a:ln>
                  <a:noFill/>
                </a:ln>
                <a:solidFill>
                  <a:srgbClr val="FFFF00"/>
                </a:solidFill>
                <a:effectLst/>
                <a:uLnTx/>
                <a:uFillTx/>
                <a:latin typeface="IntelOne Display Regular"/>
                <a:cs typeface="Arial"/>
              </a:rPr>
              <a:t>mkl</a:t>
            </a:r>
            <a:r>
              <a:rPr kumimoji="0" lang="en-US" sz="1400" b="0" i="0" u="none" strike="noStrike" kern="1200" cap="none" spc="0" normalizeH="0" baseline="0" noProof="0" dirty="0">
                <a:ln>
                  <a:noFill/>
                </a:ln>
                <a:solidFill>
                  <a:srgbClr val="FFFF00"/>
                </a:solidFill>
                <a:effectLst/>
                <a:uLnTx/>
                <a:uFillTx/>
                <a:latin typeface="IntelOne Display Regular"/>
                <a:cs typeface="Arial"/>
              </a:rPr>
              <a:t>/</a:t>
            </a:r>
            <a:r>
              <a:rPr kumimoji="0" lang="en-US" sz="1400" b="0" i="0" u="none" strike="noStrike" kern="1200" cap="none" spc="0" normalizeH="0" baseline="0" noProof="0" dirty="0" err="1">
                <a:ln>
                  <a:noFill/>
                </a:ln>
                <a:solidFill>
                  <a:srgbClr val="FFFF00"/>
                </a:solidFill>
                <a:effectLst/>
                <a:uLnTx/>
                <a:uFillTx/>
                <a:latin typeface="IntelOne Display Regular"/>
                <a:cs typeface="Arial"/>
              </a:rPr>
              <a:t>mkl_matmul_ops_common.h</a:t>
            </a:r>
            <a:endParaRPr kumimoji="0" lang="en-US" sz="1400" b="0" i="0" u="none" strike="noStrike" kern="1200" cap="none" spc="0" normalizeH="0" baseline="0" noProof="0" dirty="0">
              <a:ln>
                <a:noFill/>
              </a:ln>
              <a:solidFill>
                <a:srgbClr val="FFFF00"/>
              </a:solidFill>
              <a:effectLst/>
              <a:uLnTx/>
              <a:uFillTx/>
              <a:latin typeface="IntelOne Display Regular"/>
              <a:cs typeface="Arial"/>
            </a:endParaRPr>
          </a:p>
        </p:txBody>
      </p:sp>
    </p:spTree>
    <p:extLst>
      <p:ext uri="{BB962C8B-B14F-4D97-AF65-F5344CB8AC3E}">
        <p14:creationId xmlns:p14="http://schemas.microsoft.com/office/powerpoint/2010/main" val="313831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EF52-71F1-4979-8F4F-A917771EB52A}"/>
              </a:ext>
            </a:extLst>
          </p:cNvPr>
          <p:cNvSpPr>
            <a:spLocks noGrp="1"/>
          </p:cNvSpPr>
          <p:nvPr>
            <p:ph type="title"/>
          </p:nvPr>
        </p:nvSpPr>
        <p:spPr>
          <a:xfrm>
            <a:off x="381000" y="57114"/>
            <a:ext cx="10972800" cy="704429"/>
          </a:xfrm>
        </p:spPr>
        <p:txBody>
          <a:bodyPr/>
          <a:lstStyle/>
          <a:p>
            <a:r>
              <a:rPr lang="en-US" dirty="0"/>
              <a:t>oneDNN</a:t>
            </a:r>
          </a:p>
        </p:txBody>
      </p:sp>
      <p:sp>
        <p:nvSpPr>
          <p:cNvPr id="7" name="TextBox 6">
            <a:extLst>
              <a:ext uri="{FF2B5EF4-FFF2-40B4-BE49-F238E27FC236}">
                <a16:creationId xmlns:a16="http://schemas.microsoft.com/office/drawing/2014/main" id="{8908C54A-6B9C-46DD-A7C3-BA6C14359C00}"/>
              </a:ext>
            </a:extLst>
          </p:cNvPr>
          <p:cNvSpPr txBox="1"/>
          <p:nvPr/>
        </p:nvSpPr>
        <p:spPr>
          <a:xfrm>
            <a:off x="311375" y="815401"/>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00"/>
                </a:solidFill>
                <a:effectLst/>
                <a:uLnTx/>
                <a:uFillTx/>
                <a:latin typeface="IntelOne Display Regular"/>
                <a:cs typeface="Arial"/>
              </a:rPr>
              <a:t>src</a:t>
            </a:r>
            <a:r>
              <a:rPr kumimoji="0" lang="en-US" sz="1400" b="0" i="0" u="none" strike="noStrike" kern="1200" cap="none" spc="0" normalizeH="0" baseline="0" noProof="0" dirty="0">
                <a:ln>
                  <a:noFill/>
                </a:ln>
                <a:solidFill>
                  <a:srgbClr val="FFFF00"/>
                </a:solidFill>
                <a:effectLst/>
                <a:uLnTx/>
                <a:uFillTx/>
                <a:latin typeface="IntelOne Display Regular"/>
                <a:cs typeface="Arial"/>
              </a:rPr>
              <a:t>/</a:t>
            </a:r>
            <a:r>
              <a:rPr kumimoji="0" lang="en-US" sz="1400" b="0" i="0" u="none" strike="noStrike" kern="1200" cap="none" spc="0" normalizeH="0" baseline="0" noProof="0" dirty="0" err="1">
                <a:ln>
                  <a:noFill/>
                </a:ln>
                <a:solidFill>
                  <a:srgbClr val="FFFF00"/>
                </a:solidFill>
                <a:effectLst/>
                <a:uLnTx/>
                <a:uFillTx/>
                <a:latin typeface="IntelOne Display Regular"/>
                <a:cs typeface="Arial"/>
              </a:rPr>
              <a:t>cpu</a:t>
            </a:r>
            <a:r>
              <a:rPr kumimoji="0" lang="en-US" sz="1400" b="0" i="0" u="none" strike="noStrike" kern="1200" cap="none" spc="0" normalizeH="0" baseline="0" noProof="0" dirty="0">
                <a:ln>
                  <a:noFill/>
                </a:ln>
                <a:solidFill>
                  <a:srgbClr val="FFFF00"/>
                </a:solidFill>
                <a:effectLst/>
                <a:uLnTx/>
                <a:uFillTx/>
                <a:latin typeface="IntelOne Display Regular"/>
                <a:cs typeface="Arial"/>
              </a:rPr>
              <a:t>/x64/jit_brgemm_inner_product.cpp</a:t>
            </a:r>
          </a:p>
        </p:txBody>
      </p:sp>
      <p:sp>
        <p:nvSpPr>
          <p:cNvPr id="11" name="TextBox 10">
            <a:extLst>
              <a:ext uri="{FF2B5EF4-FFF2-40B4-BE49-F238E27FC236}">
                <a16:creationId xmlns:a16="http://schemas.microsoft.com/office/drawing/2014/main" id="{A1AB4264-5335-4182-9355-4464EA6032ED}"/>
              </a:ext>
            </a:extLst>
          </p:cNvPr>
          <p:cNvSpPr txBox="1"/>
          <p:nvPr/>
        </p:nvSpPr>
        <p:spPr>
          <a:xfrm>
            <a:off x="6934200" y="68829"/>
            <a:ext cx="43258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00"/>
                </a:solidFill>
                <a:effectLst/>
                <a:uLnTx/>
                <a:uFillTx/>
                <a:latin typeface="IntelOne Display Regular"/>
                <a:cs typeface="Arial"/>
              </a:rPr>
              <a:t>src</a:t>
            </a:r>
            <a:r>
              <a:rPr kumimoji="0" lang="en-US" sz="1400" b="0" i="0" u="none" strike="noStrike" kern="1200" cap="none" spc="0" normalizeH="0" baseline="0" noProof="0" dirty="0">
                <a:ln>
                  <a:noFill/>
                </a:ln>
                <a:solidFill>
                  <a:srgbClr val="FFFF00"/>
                </a:solidFill>
                <a:effectLst/>
                <a:uLnTx/>
                <a:uFillTx/>
                <a:latin typeface="IntelOne Display Regular"/>
                <a:cs typeface="Arial"/>
              </a:rPr>
              <a:t>/</a:t>
            </a:r>
            <a:r>
              <a:rPr kumimoji="0" lang="en-US" sz="1400" b="0" i="0" u="none" strike="noStrike" kern="1200" cap="none" spc="0" normalizeH="0" baseline="0" noProof="0" dirty="0" err="1">
                <a:ln>
                  <a:noFill/>
                </a:ln>
                <a:solidFill>
                  <a:srgbClr val="FFFF00"/>
                </a:solidFill>
                <a:effectLst/>
                <a:uLnTx/>
                <a:uFillTx/>
                <a:latin typeface="IntelOne Display Regular"/>
                <a:cs typeface="Arial"/>
              </a:rPr>
              <a:t>cpu</a:t>
            </a:r>
            <a:r>
              <a:rPr kumimoji="0" lang="en-US" sz="1400" b="0" i="0" u="none" strike="noStrike" kern="1200" cap="none" spc="0" normalizeH="0" baseline="0" noProof="0" dirty="0">
                <a:ln>
                  <a:noFill/>
                </a:ln>
                <a:solidFill>
                  <a:srgbClr val="FFFF00"/>
                </a:solidFill>
                <a:effectLst/>
                <a:uLnTx/>
                <a:uFillTx/>
                <a:latin typeface="IntelOne Display Regular"/>
                <a:cs typeface="Arial"/>
              </a:rPr>
              <a:t>/x64/jit_brgemm_decompress_kernel.cpp</a:t>
            </a:r>
          </a:p>
        </p:txBody>
      </p:sp>
      <p:pic>
        <p:nvPicPr>
          <p:cNvPr id="4" name="Picture 3">
            <a:extLst>
              <a:ext uri="{FF2B5EF4-FFF2-40B4-BE49-F238E27FC236}">
                <a16:creationId xmlns:a16="http://schemas.microsoft.com/office/drawing/2014/main" id="{EBB62348-A3D2-4E1A-B2F9-5FD7A6ACD0A5}"/>
              </a:ext>
            </a:extLst>
          </p:cNvPr>
          <p:cNvPicPr>
            <a:picLocks noChangeAspect="1"/>
          </p:cNvPicPr>
          <p:nvPr/>
        </p:nvPicPr>
        <p:blipFill>
          <a:blip r:embed="rId2"/>
          <a:stretch>
            <a:fillRect/>
          </a:stretch>
        </p:blipFill>
        <p:spPr>
          <a:xfrm>
            <a:off x="381000" y="1123178"/>
            <a:ext cx="5652457" cy="3916345"/>
          </a:xfrm>
          <a:prstGeom prst="rect">
            <a:avLst/>
          </a:prstGeom>
        </p:spPr>
      </p:pic>
      <p:pic>
        <p:nvPicPr>
          <p:cNvPr id="8" name="Picture 7">
            <a:extLst>
              <a:ext uri="{FF2B5EF4-FFF2-40B4-BE49-F238E27FC236}">
                <a16:creationId xmlns:a16="http://schemas.microsoft.com/office/drawing/2014/main" id="{E0FB9E24-6833-4109-8FDC-F9CC53CCA71E}"/>
              </a:ext>
            </a:extLst>
          </p:cNvPr>
          <p:cNvPicPr>
            <a:picLocks noChangeAspect="1"/>
          </p:cNvPicPr>
          <p:nvPr/>
        </p:nvPicPr>
        <p:blipFill>
          <a:blip r:embed="rId3"/>
          <a:stretch>
            <a:fillRect/>
          </a:stretch>
        </p:blipFill>
        <p:spPr>
          <a:xfrm>
            <a:off x="7035952" y="388320"/>
            <a:ext cx="4013048" cy="6412566"/>
          </a:xfrm>
          <a:prstGeom prst="rect">
            <a:avLst/>
          </a:prstGeom>
        </p:spPr>
      </p:pic>
    </p:spTree>
    <p:extLst>
      <p:ext uri="{BB962C8B-B14F-4D97-AF65-F5344CB8AC3E}">
        <p14:creationId xmlns:p14="http://schemas.microsoft.com/office/powerpoint/2010/main" val="130629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r>
              <a:rPr lang="en-US"/>
              <a:t>RESULTS</a:t>
            </a:r>
          </a:p>
        </p:txBody>
      </p:sp>
    </p:spTree>
    <p:extLst>
      <p:ext uri="{BB962C8B-B14F-4D97-AF65-F5344CB8AC3E}">
        <p14:creationId xmlns:p14="http://schemas.microsoft.com/office/powerpoint/2010/main" val="266611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04D608-5B91-4807-B88A-484FB9817FBA}"/>
              </a:ext>
            </a:extLst>
          </p:cNvPr>
          <p:cNvSpPr>
            <a:spLocks noGrp="1"/>
          </p:cNvSpPr>
          <p:nvPr>
            <p:ph type="title"/>
          </p:nvPr>
        </p:nvSpPr>
        <p:spPr>
          <a:xfrm>
            <a:off x="338138" y="403836"/>
            <a:ext cx="7632700" cy="453778"/>
          </a:xfrm>
        </p:spPr>
        <p:txBody>
          <a:bodyPr>
            <a:normAutofit fontScale="90000"/>
          </a:bodyPr>
          <a:lstStyle/>
          <a:p>
            <a:r>
              <a:rPr lang="en-GB"/>
              <a:t>Notices &amp; Disclaimers</a:t>
            </a:r>
            <a:endParaRPr lang="en-NL"/>
          </a:p>
        </p:txBody>
      </p:sp>
      <p:sp>
        <p:nvSpPr>
          <p:cNvPr id="5" name="Rectangle 4">
            <a:extLst>
              <a:ext uri="{FF2B5EF4-FFF2-40B4-BE49-F238E27FC236}">
                <a16:creationId xmlns:a16="http://schemas.microsoft.com/office/drawing/2014/main" id="{0BB32615-E4AC-40E1-999B-C6578EDA612E}"/>
              </a:ext>
            </a:extLst>
          </p:cNvPr>
          <p:cNvSpPr/>
          <p:nvPr/>
        </p:nvSpPr>
        <p:spPr>
          <a:xfrm>
            <a:off x="261068" y="919785"/>
            <a:ext cx="11315236" cy="5447645"/>
          </a:xfrm>
          <a:prstGeom prst="rect">
            <a:avLst/>
          </a:prstGeom>
        </p:spPr>
        <p:txBody>
          <a:bodyPr wrap="square">
            <a:spAutoFit/>
          </a:bodyPr>
          <a:lstStyle/>
          <a:p>
            <a:r>
              <a:rPr lang="en-GB" sz="1200">
                <a:latin typeface="IntelOne Display Regular" panose="020B0503020203020204" pitchFamily="34" charset="77"/>
              </a:rPr>
              <a:t>Performance varies by use, configuration and other factors.  Performance results are based on testing as of dates shown in configurations and may not reflect all publicly available updates. No product or component can be absolutely secure.</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All product plans and roadmaps are subject to change without notice.  Results that are based on pre-production systems and components as well as results that have been estimated or simulated using an Intel Reference Platform (an internal example new system), internal Intel analysis or architecture simulation or </a:t>
            </a:r>
            <a:r>
              <a:rPr lang="en-GB" sz="1200" err="1">
                <a:latin typeface="IntelOne Display Regular" panose="020B0503020203020204" pitchFamily="34" charset="77"/>
              </a:rPr>
              <a:t>modeling</a:t>
            </a:r>
            <a:r>
              <a:rPr lang="en-GB" sz="1200">
                <a:latin typeface="IntelOne Display Regular" panose="020B0503020203020204" pitchFamily="34" charset="77"/>
              </a:rPr>
              <a:t> are provided to you for informational purposes only. Results may vary based on future changes to any systems, components, specifications, or configurations. Intel technologies may require enabled hardware, software or service activation.  </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No license (express or implied, by estoppel or otherwise) to any intellectual property rights is granted by this document.  Code names are used by Intel to identify products, technologies, or services that are in development and not publicly available. These are not "commercial" names and not intended to function as trademarks.</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Intel contributes to the development of benchmarks by participating in, sponsoring, and/or contributing technical support to various benchmarking groups, including the </a:t>
            </a:r>
            <a:r>
              <a:rPr lang="en-GB" sz="1200" err="1">
                <a:latin typeface="IntelOne Display Regular" panose="020B0503020203020204" pitchFamily="34" charset="77"/>
              </a:rPr>
              <a:t>BenchmarkXPRT</a:t>
            </a:r>
            <a:r>
              <a:rPr lang="en-GB" sz="1200">
                <a:latin typeface="IntelOne Display Regular" panose="020B0503020203020204" pitchFamily="34" charset="77"/>
              </a:rPr>
              <a:t> Development Community administered by Principled Technologies.</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Statements in this presentation that refer to future plans and expectations are forward-looking statements that involve a number of risks and uncertainties. Words such as "anticipates," "expects," "intends," "goals," "plans," "believes," "seeks," "estimates," "continues," "may," "will," "would," "should," "could," and variations of such words and similar expressions are intended to identify such forward-looking statements. Statements that refer to or are based on estimates, forecasts, projections, uncertain events or assumptions, including statements relating to future products and technology and the expected availability and benefits of such products and technology, market opportunity, and anticipated trends in our businesses or the markets relevant to them, also identify forward-looking statements. Such statements are based on management's current expectations and involve many risks and uncertainties that could cause actual results to differ materially from those expressed or implied in these forward-looking statements. Important factors that could cause actual results to differ materially from the company's expectations are set forth in Intel’s reports filed or furnished with the Securities and Exchange Commission (SEC), including Intel’s most recent reports on Form 10-K and Form 10-Q, available at Intel’s investor relations website at </a:t>
            </a:r>
            <a:r>
              <a:rPr lang="en-GB" sz="1200" u="sng">
                <a:latin typeface="IntelOne Display Regular" panose="020B0503020203020204" pitchFamily="34" charset="77"/>
                <a:hlinkClick r:id="rId2" tooltip="www.intc.com">
                  <a:extLst>
                    <a:ext uri="{A12FA001-AC4F-418D-AE19-62706E023703}">
                      <ahyp:hlinkClr xmlns:ahyp="http://schemas.microsoft.com/office/drawing/2018/hyperlinkcolor" val="tx"/>
                    </a:ext>
                  </a:extLst>
                </a:hlinkClick>
              </a:rPr>
              <a:t>www.intc.com</a:t>
            </a:r>
            <a:r>
              <a:rPr lang="en-GB" sz="1200">
                <a:latin typeface="IntelOne Display Regular" panose="020B0503020203020204" pitchFamily="34" charset="77"/>
              </a:rPr>
              <a:t> and the SEC’s website at </a:t>
            </a:r>
            <a:r>
              <a:rPr lang="en-GB" sz="1200" u="sng">
                <a:latin typeface="IntelOne Display Regular" panose="020B0503020203020204" pitchFamily="34" charset="77"/>
                <a:hlinkClick r:id="rId3" tooltip="www.sec.gov.">
                  <a:extLst>
                    <a:ext uri="{A12FA001-AC4F-418D-AE19-62706E023703}">
                      <ahyp:hlinkClr xmlns:ahyp="http://schemas.microsoft.com/office/drawing/2018/hyperlinkcolor" val="tx"/>
                    </a:ext>
                  </a:extLst>
                </a:hlinkClick>
              </a:rPr>
              <a:t>www.sec.gov.</a:t>
            </a:r>
            <a:r>
              <a:rPr lang="en-GB" sz="1200">
                <a:latin typeface="IntelOne Display Regular" panose="020B0503020203020204" pitchFamily="34" charset="77"/>
              </a:rPr>
              <a:t> Intel does not undertake, and expressly disclaims any duty, to update any statement made in this presentation, whether as a result of new information, new developments or otherwise, except to the extent that disclosure may be required by law.</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Intel does not control or audit third-party data. You should consult other sources to evaluate accuracy.</a:t>
            </a:r>
            <a:endParaRPr lang="en-GB" sz="1200">
              <a:latin typeface="-webkit-standard"/>
            </a:endParaRPr>
          </a:p>
          <a:p>
            <a:r>
              <a:rPr lang="en-GB" sz="1200">
                <a:latin typeface="IntelOne Display Regular" panose="020B0503020203020204" pitchFamily="34" charset="77"/>
              </a:rPr>
              <a:t> </a:t>
            </a:r>
            <a:endParaRPr lang="en-GB" sz="1200">
              <a:latin typeface="-webkit-standard"/>
            </a:endParaRPr>
          </a:p>
          <a:p>
            <a:r>
              <a:rPr lang="en-GB" sz="1200">
                <a:latin typeface="IntelOne Display Regular" panose="020B0503020203020204" pitchFamily="34" charset="77"/>
              </a:rPr>
              <a:t>© Intel Corporation. Intel, the Intel logo, and other Intel marks are trademarks of Intel Corporation or its subsidiaries. Other names and brands may be claimed as the property of others.</a:t>
            </a:r>
            <a:endParaRPr lang="en-GB" sz="1200">
              <a:latin typeface="-webkit-standard"/>
            </a:endParaRPr>
          </a:p>
        </p:txBody>
      </p:sp>
    </p:spTree>
    <p:extLst>
      <p:ext uri="{BB962C8B-B14F-4D97-AF65-F5344CB8AC3E}">
        <p14:creationId xmlns:p14="http://schemas.microsoft.com/office/powerpoint/2010/main" val="42422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5F615-4428-42CB-ADC5-F835330AE291}"/>
              </a:ext>
            </a:extLst>
          </p:cNvPr>
          <p:cNvSpPr>
            <a:spLocks noGrp="1"/>
          </p:cNvSpPr>
          <p:nvPr>
            <p:ph type="title"/>
          </p:nvPr>
        </p:nvSpPr>
        <p:spPr/>
        <p:txBody>
          <a:bodyPr/>
          <a:lstStyle/>
          <a:p>
            <a:r>
              <a:rPr lang="en-US"/>
              <a:t>Experimental Setup</a:t>
            </a:r>
          </a:p>
        </p:txBody>
      </p:sp>
      <p:sp>
        <p:nvSpPr>
          <p:cNvPr id="5" name="Content Placeholder 4">
            <a:extLst>
              <a:ext uri="{FF2B5EF4-FFF2-40B4-BE49-F238E27FC236}">
                <a16:creationId xmlns:a16="http://schemas.microsoft.com/office/drawing/2014/main" id="{7D6C4DD1-F8DD-4845-B0C1-FDB4D108FF37}"/>
              </a:ext>
            </a:extLst>
          </p:cNvPr>
          <p:cNvSpPr>
            <a:spLocks noGrp="1"/>
          </p:cNvSpPr>
          <p:nvPr>
            <p:ph idx="1"/>
          </p:nvPr>
        </p:nvSpPr>
        <p:spPr>
          <a:xfrm>
            <a:off x="6201832" y="1487056"/>
            <a:ext cx="5151967" cy="2674617"/>
          </a:xfrm>
        </p:spPr>
        <p:txBody>
          <a:bodyPr/>
          <a:lstStyle/>
          <a:p>
            <a:pPr marL="0" indent="0">
              <a:buNone/>
            </a:pPr>
            <a:r>
              <a:rPr lang="en-US" sz="2000" b="1">
                <a:solidFill>
                  <a:srgbClr val="FFFF00"/>
                </a:solidFill>
              </a:rPr>
              <a:t>Bert-Large Inference</a:t>
            </a:r>
          </a:p>
          <a:p>
            <a:pPr marL="0" indent="0">
              <a:buNone/>
            </a:pPr>
            <a:r>
              <a:rPr lang="en-US" sz="2000"/>
              <a:t>This has been optimized on inner-product kernels in oneDNN and TensorFlow </a:t>
            </a:r>
          </a:p>
          <a:p>
            <a:pPr marL="0" indent="0">
              <a:buNone/>
            </a:pPr>
            <a:endParaRPr lang="en-US" sz="2000"/>
          </a:p>
          <a:p>
            <a:pPr marL="0" indent="0">
              <a:buNone/>
            </a:pPr>
            <a:r>
              <a:rPr lang="en-US" sz="2000" b="1">
                <a:solidFill>
                  <a:srgbClr val="FFFF00"/>
                </a:solidFill>
              </a:rPr>
              <a:t>Workload Configuration</a:t>
            </a:r>
          </a:p>
          <a:p>
            <a:pPr marL="0" indent="0">
              <a:buNone/>
            </a:pPr>
            <a:r>
              <a:rPr lang="en-US" sz="2000"/>
              <a:t>56 instances, 2 cores per instance, with NUMA and Memory binding</a:t>
            </a:r>
          </a:p>
          <a:p>
            <a:pPr marL="0" indent="0">
              <a:buNone/>
            </a:pPr>
            <a:endParaRPr lang="en-US" sz="2000"/>
          </a:p>
        </p:txBody>
      </p:sp>
      <p:graphicFrame>
        <p:nvGraphicFramePr>
          <p:cNvPr id="6" name="Table 5">
            <a:extLst>
              <a:ext uri="{FF2B5EF4-FFF2-40B4-BE49-F238E27FC236}">
                <a16:creationId xmlns:a16="http://schemas.microsoft.com/office/drawing/2014/main" id="{76938767-C098-4832-BE6A-762C1F537D79}"/>
              </a:ext>
            </a:extLst>
          </p:cNvPr>
          <p:cNvGraphicFramePr>
            <a:graphicFrameLocks noGrp="1"/>
          </p:cNvGraphicFramePr>
          <p:nvPr>
            <p:extLst>
              <p:ext uri="{D42A27DB-BD31-4B8C-83A1-F6EECF244321}">
                <p14:modId xmlns:p14="http://schemas.microsoft.com/office/powerpoint/2010/main" val="63752934"/>
              </p:ext>
            </p:extLst>
          </p:nvPr>
        </p:nvGraphicFramePr>
        <p:xfrm>
          <a:off x="164592" y="1558173"/>
          <a:ext cx="5931408" cy="3384549"/>
        </p:xfrm>
        <a:graphic>
          <a:graphicData uri="http://schemas.openxmlformats.org/drawingml/2006/table">
            <a:tbl>
              <a:tblPr firstRow="1" bandRow="1"/>
              <a:tblGrid>
                <a:gridCol w="2181504">
                  <a:extLst>
                    <a:ext uri="{9D8B030D-6E8A-4147-A177-3AD203B41FA5}">
                      <a16:colId xmlns:a16="http://schemas.microsoft.com/office/drawing/2014/main" val="1963131405"/>
                    </a:ext>
                  </a:extLst>
                </a:gridCol>
                <a:gridCol w="3749904">
                  <a:extLst>
                    <a:ext uri="{9D8B030D-6E8A-4147-A177-3AD203B41FA5}">
                      <a16:colId xmlns:a16="http://schemas.microsoft.com/office/drawing/2014/main" val="2520764186"/>
                    </a:ext>
                  </a:extLst>
                </a:gridCol>
              </a:tblGrid>
              <a:tr h="260350">
                <a:tc>
                  <a:txBody>
                    <a:bodyPr/>
                    <a:lstStyle/>
                    <a:p>
                      <a:pPr algn="l" fontAlgn="b"/>
                      <a:r>
                        <a:rPr lang="en-US" sz="1600" b="1" i="0" u="none" strike="noStrike">
                          <a:solidFill>
                            <a:srgbClr val="FFFFFF"/>
                          </a:solidFill>
                          <a:effectLst/>
                          <a:latin typeface="Consolas"/>
                        </a:rPr>
                        <a:t>Name</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en-US" sz="1600" b="1" i="0" u="none" strike="noStrike">
                          <a:solidFill>
                            <a:srgbClr val="FFFFFF"/>
                          </a:solidFill>
                          <a:effectLst/>
                          <a:latin typeface="Consolas"/>
                        </a:rPr>
                        <a:t>Server Configuration</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2709628067"/>
                  </a:ext>
                </a:extLst>
              </a:tr>
              <a:tr h="260350">
                <a:tc>
                  <a:txBody>
                    <a:bodyPr/>
                    <a:lstStyle/>
                    <a:p>
                      <a:pPr algn="l" fontAlgn="b"/>
                      <a:r>
                        <a:rPr lang="en-US" sz="1600" b="0" i="0" u="none" strike="noStrike">
                          <a:solidFill>
                            <a:schemeClr val="tx1"/>
                          </a:solidFill>
                          <a:effectLst/>
                          <a:latin typeface="Consolas"/>
                        </a:rPr>
                        <a:t>Server</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4th Gen Intel® XEON</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64848115"/>
                  </a:ext>
                </a:extLst>
              </a:tr>
              <a:tr h="260350">
                <a:tc>
                  <a:txBody>
                    <a:bodyPr/>
                    <a:lstStyle/>
                    <a:p>
                      <a:pPr algn="l" fontAlgn="b"/>
                      <a:r>
                        <a:rPr lang="en-US" sz="1600" b="0" i="0" u="none" strike="noStrike">
                          <a:solidFill>
                            <a:schemeClr val="tx1"/>
                          </a:solidFill>
                          <a:effectLst/>
                          <a:latin typeface="Consolas"/>
                        </a:rPr>
                        <a:t>Cores/socket</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dirty="0">
                          <a:solidFill>
                            <a:schemeClr val="tx1"/>
                          </a:solidFill>
                          <a:effectLst/>
                          <a:latin typeface="Consolas"/>
                        </a:rPr>
                        <a:t>56c, Hyper Threading Enabled</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987327"/>
                  </a:ext>
                </a:extLst>
              </a:tr>
              <a:tr h="260350">
                <a:tc>
                  <a:txBody>
                    <a:bodyPr/>
                    <a:lstStyle/>
                    <a:p>
                      <a:pPr algn="l" fontAlgn="b"/>
                      <a:r>
                        <a:rPr lang="en-US" sz="1600" b="0" i="0" u="none" strike="noStrike">
                          <a:solidFill>
                            <a:schemeClr val="tx1"/>
                          </a:solidFill>
                          <a:effectLst/>
                          <a:latin typeface="Consolas"/>
                        </a:rPr>
                        <a:t>Sockets</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2</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868412898"/>
                  </a:ext>
                </a:extLst>
              </a:tr>
              <a:tr h="260350">
                <a:tc>
                  <a:txBody>
                    <a:bodyPr/>
                    <a:lstStyle/>
                    <a:p>
                      <a:pPr algn="l" fontAlgn="b"/>
                      <a:r>
                        <a:rPr lang="en-US" sz="1600" b="0" i="0" u="none" strike="noStrike">
                          <a:solidFill>
                            <a:schemeClr val="tx1"/>
                          </a:solidFill>
                          <a:effectLst/>
                          <a:latin typeface="Consolas"/>
                        </a:rPr>
                        <a:t>DRAM</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16x64GB</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711273357"/>
                  </a:ext>
                </a:extLst>
              </a:tr>
              <a:tr h="260350">
                <a:tc>
                  <a:txBody>
                    <a:bodyPr/>
                    <a:lstStyle/>
                    <a:p>
                      <a:pPr algn="l" fontAlgn="b"/>
                      <a:endParaRPr lang="en-US" sz="1600" b="0" i="0" u="none" strike="noStrike">
                        <a:solidFill>
                          <a:schemeClr val="tx1"/>
                        </a:solidFill>
                        <a:effectLst/>
                        <a:latin typeface="Consolas"/>
                      </a:endParaRP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600" b="0" i="0" u="none" strike="noStrike">
                        <a:solidFill>
                          <a:schemeClr val="tx1"/>
                        </a:solidFill>
                        <a:effectLst/>
                        <a:latin typeface="Consolas"/>
                      </a:endParaRP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018397377"/>
                  </a:ext>
                </a:extLst>
              </a:tr>
              <a:tr h="260350">
                <a:tc>
                  <a:txBody>
                    <a:bodyPr/>
                    <a:lstStyle/>
                    <a:p>
                      <a:pPr algn="l" fontAlgn="b"/>
                      <a:r>
                        <a:rPr lang="en-US" sz="1600" b="0" i="0" u="none" strike="noStrike">
                          <a:solidFill>
                            <a:schemeClr val="tx1"/>
                          </a:solidFill>
                          <a:effectLst/>
                          <a:latin typeface="Consolas"/>
                        </a:rPr>
                        <a:t>OS</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CentOS Stream 8</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822778074"/>
                  </a:ext>
                </a:extLst>
              </a:tr>
              <a:tr h="260350">
                <a:tc>
                  <a:txBody>
                    <a:bodyPr/>
                    <a:lstStyle/>
                    <a:p>
                      <a:pPr algn="l" fontAlgn="b"/>
                      <a:endParaRPr lang="en-US" sz="1600" b="0" i="0" u="none" strike="noStrike">
                        <a:solidFill>
                          <a:schemeClr val="tx1"/>
                        </a:solidFill>
                        <a:effectLst/>
                        <a:latin typeface="Consolas" panose="020B0609020204030204" pitchFamily="49" charset="0"/>
                      </a:endParaRP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endParaRPr lang="en-US" sz="1600" b="0" i="0" u="none" strike="noStrike">
                        <a:solidFill>
                          <a:schemeClr val="tx1"/>
                        </a:solidFill>
                        <a:effectLst/>
                        <a:latin typeface="Consolas" panose="020B0609020204030204" pitchFamily="49" charset="0"/>
                      </a:endParaRP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258624652"/>
                  </a:ext>
                </a:extLst>
              </a:tr>
              <a:tr h="260350">
                <a:tc>
                  <a:txBody>
                    <a:bodyPr/>
                    <a:lstStyle/>
                    <a:p>
                      <a:pPr algn="l" fontAlgn="b"/>
                      <a:r>
                        <a:rPr lang="en-US" sz="1600" b="0" i="0" u="none" strike="noStrike">
                          <a:solidFill>
                            <a:schemeClr val="tx1"/>
                          </a:solidFill>
                          <a:effectLst/>
                          <a:latin typeface="Consolas"/>
                        </a:rPr>
                        <a:t>SW Configuration</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TensorFlow 2.10</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560114559"/>
                  </a:ext>
                </a:extLst>
              </a:tr>
              <a:tr h="260350">
                <a:tc>
                  <a:txBody>
                    <a:bodyPr/>
                    <a:lstStyle/>
                    <a:p>
                      <a:pPr algn="l" fontAlgn="b"/>
                      <a:endParaRPr lang="en-US" sz="1600" b="0" i="0" u="none" strike="noStrike">
                        <a:solidFill>
                          <a:schemeClr val="tx1"/>
                        </a:solidFill>
                        <a:effectLst/>
                        <a:latin typeface="Consolas" panose="020B0609020204030204" pitchFamily="49" charset="0"/>
                      </a:endParaRP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OneDNN v2.6.1</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1439240620"/>
                  </a:ext>
                </a:extLst>
              </a:tr>
              <a:tr h="260350">
                <a:tc>
                  <a:txBody>
                    <a:bodyPr/>
                    <a:lstStyle/>
                    <a:p>
                      <a:pPr algn="l" fontAlgn="b"/>
                      <a:r>
                        <a:rPr lang="en-US" sz="1600" b="0" i="0" u="none" strike="noStrike">
                          <a:solidFill>
                            <a:schemeClr val="tx1"/>
                          </a:solidFill>
                          <a:effectLst/>
                          <a:latin typeface="Consolas"/>
                        </a:rPr>
                        <a:t>Platform</a:t>
                      </a:r>
                      <a:endParaRPr lang="en-US" sz="1600" b="0" i="0" u="none" strike="noStrike">
                        <a:solidFill>
                          <a:schemeClr val="tx1"/>
                        </a:solidFill>
                        <a:effectLst/>
                        <a:latin typeface="Consolas" panose="020B0609020204030204" pitchFamily="49" charset="0"/>
                      </a:endParaRP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Archer City</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20707814"/>
                  </a:ext>
                </a:extLst>
              </a:tr>
              <a:tr h="260350">
                <a:tc>
                  <a:txBody>
                    <a:bodyPr/>
                    <a:lstStyle/>
                    <a:p>
                      <a:pPr algn="l" fontAlgn="b"/>
                      <a:r>
                        <a:rPr lang="en-US" sz="1600" b="0" i="0" u="none" strike="noStrike">
                          <a:solidFill>
                            <a:schemeClr val="tx1"/>
                          </a:solidFill>
                          <a:effectLst/>
                          <a:latin typeface="Consolas"/>
                        </a:rPr>
                        <a:t>Microcode</a:t>
                      </a:r>
                    </a:p>
                  </a:txBody>
                  <a:tcPr marL="6350" marR="6350" marT="6350" marB="0" anchor="b">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l" fontAlgn="b"/>
                      <a:r>
                        <a:rPr lang="en-US" sz="1600" b="0" i="0" u="none" strike="noStrike">
                          <a:solidFill>
                            <a:schemeClr val="tx1"/>
                          </a:solidFill>
                          <a:effectLst/>
                          <a:latin typeface="Consolas"/>
                        </a:rPr>
                        <a:t>0xab000060</a:t>
                      </a:r>
                    </a:p>
                  </a:txBody>
                  <a:tcPr marL="6350" marR="6350" marT="6350" marB="0" anchor="b">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2150224465"/>
                  </a:ext>
                </a:extLst>
              </a:tr>
              <a:tr h="260349">
                <a:tc>
                  <a:txBody>
                    <a:bodyPr/>
                    <a:lstStyle/>
                    <a:p>
                      <a:pPr lvl="0" algn="l">
                        <a:buNone/>
                      </a:pPr>
                      <a:r>
                        <a:rPr lang="en-US" sz="1600" b="0" i="0" u="none" strike="noStrike">
                          <a:solidFill>
                            <a:schemeClr val="tx1"/>
                          </a:solidFill>
                          <a:effectLst/>
                          <a:latin typeface="Consolas"/>
                        </a:rPr>
                        <a:t>Test Date</a:t>
                      </a:r>
                    </a:p>
                  </a:txBody>
                  <a:tcPr marL="6350" marR="6350" marT="6350" marB="0" anchor="b">
                    <a:lnL w="6350">
                      <a:solidFill>
                        <a:srgbClr val="4472C4"/>
                      </a:solidFill>
                    </a:lnL>
                    <a:lnR w="0">
                      <a:noFill/>
                    </a:lnR>
                    <a:lnT w="6350">
                      <a:solidFill>
                        <a:srgbClr val="4472C4"/>
                      </a:solidFill>
                    </a:lnT>
                    <a:lnB w="6350">
                      <a:solidFill>
                        <a:srgbClr val="4472C4"/>
                      </a:solidFill>
                    </a:lnB>
                  </a:tcPr>
                </a:tc>
                <a:tc>
                  <a:txBody>
                    <a:bodyPr/>
                    <a:lstStyle/>
                    <a:p>
                      <a:pPr lvl="0" algn="l">
                        <a:buNone/>
                      </a:pPr>
                      <a:r>
                        <a:rPr lang="en-US" sz="1600" b="0" i="0" u="none" strike="noStrike" dirty="0">
                          <a:solidFill>
                            <a:schemeClr val="tx1"/>
                          </a:solidFill>
                          <a:effectLst/>
                          <a:latin typeface="Consolas"/>
                        </a:rPr>
                        <a:t>October 14, 22, October 28, 22</a:t>
                      </a:r>
                    </a:p>
                  </a:txBody>
                  <a:tcPr marL="6350" marR="6350" marT="6350" marB="0" anchor="b">
                    <a:lnL w="0">
                      <a:noFill/>
                    </a:lnL>
                    <a:lnR w="6350">
                      <a:solidFill>
                        <a:srgbClr val="4472C4"/>
                      </a:solidFill>
                    </a:lnR>
                    <a:lnT w="6350">
                      <a:solidFill>
                        <a:srgbClr val="4472C4"/>
                      </a:solidFill>
                    </a:lnT>
                    <a:lnB w="6350">
                      <a:solidFill>
                        <a:srgbClr val="4472C4"/>
                      </a:solidFill>
                    </a:lnB>
                  </a:tcPr>
                </a:tc>
                <a:extLst>
                  <a:ext uri="{0D108BD9-81ED-4DB2-BD59-A6C34878D82A}">
                    <a16:rowId xmlns:a16="http://schemas.microsoft.com/office/drawing/2014/main" val="2682704329"/>
                  </a:ext>
                </a:extLst>
              </a:tr>
            </a:tbl>
          </a:graphicData>
        </a:graphic>
      </p:graphicFrame>
    </p:spTree>
    <p:extLst>
      <p:ext uri="{BB962C8B-B14F-4D97-AF65-F5344CB8AC3E}">
        <p14:creationId xmlns:p14="http://schemas.microsoft.com/office/powerpoint/2010/main" val="11189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79B2E8A-4F77-4543-8452-578FD8521213}"/>
              </a:ext>
            </a:extLst>
          </p:cNvPr>
          <p:cNvGraphicFramePr>
            <a:graphicFrameLocks/>
          </p:cNvGraphicFramePr>
          <p:nvPr>
            <p:extLst>
              <p:ext uri="{D42A27DB-BD31-4B8C-83A1-F6EECF244321}">
                <p14:modId xmlns:p14="http://schemas.microsoft.com/office/powerpoint/2010/main" val="372352940"/>
              </p:ext>
            </p:extLst>
          </p:nvPr>
        </p:nvGraphicFramePr>
        <p:xfrm>
          <a:off x="265176" y="1421516"/>
          <a:ext cx="6871716" cy="48055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987B54C-9F98-449B-A179-7ACA5A20B420}"/>
              </a:ext>
            </a:extLst>
          </p:cNvPr>
          <p:cNvSpPr>
            <a:spLocks noGrp="1"/>
          </p:cNvSpPr>
          <p:nvPr>
            <p:ph type="title"/>
          </p:nvPr>
        </p:nvSpPr>
        <p:spPr/>
        <p:txBody>
          <a:bodyPr/>
          <a:lstStyle/>
          <a:p>
            <a:r>
              <a:rPr lang="en-US"/>
              <a:t>Bert-Large Inference Performance (sentences/sec)</a:t>
            </a:r>
          </a:p>
        </p:txBody>
      </p:sp>
      <p:sp>
        <p:nvSpPr>
          <p:cNvPr id="7" name="TextBox 6">
            <a:extLst>
              <a:ext uri="{FF2B5EF4-FFF2-40B4-BE49-F238E27FC236}">
                <a16:creationId xmlns:a16="http://schemas.microsoft.com/office/drawing/2014/main" id="{AAFEDBEB-7D34-4153-AF5B-445EF489DB94}"/>
              </a:ext>
            </a:extLst>
          </p:cNvPr>
          <p:cNvSpPr txBox="1"/>
          <p:nvPr/>
        </p:nvSpPr>
        <p:spPr>
          <a:xfrm>
            <a:off x="7437967" y="4267868"/>
            <a:ext cx="4237567" cy="1200329"/>
          </a:xfrm>
          <a:prstGeom prst="rect">
            <a:avLst/>
          </a:prstGeom>
          <a:noFill/>
        </p:spPr>
        <p:txBody>
          <a:bodyPr wrap="square">
            <a:spAutoFit/>
          </a:bodyPr>
          <a:lstStyle/>
          <a:p>
            <a:r>
              <a:rPr lang="en-US" sz="1800">
                <a:effectLst/>
                <a:latin typeface="Arial" panose="020B0604020202020204" pitchFamily="34" charset="0"/>
                <a:ea typeface="Calibri" panose="020F0502020204030204" pitchFamily="34" charset="0"/>
              </a:rPr>
              <a:t>This solution with 90% unstructured sparse model provides up to 7.2x gain over base FP32 dense model with ~2% accuracy loss</a:t>
            </a:r>
            <a:endParaRPr lang="en-US"/>
          </a:p>
        </p:txBody>
      </p:sp>
      <p:sp>
        <p:nvSpPr>
          <p:cNvPr id="9" name="TextBox 8">
            <a:extLst>
              <a:ext uri="{FF2B5EF4-FFF2-40B4-BE49-F238E27FC236}">
                <a16:creationId xmlns:a16="http://schemas.microsoft.com/office/drawing/2014/main" id="{E9034BA9-107A-4077-926B-260E015564C8}"/>
              </a:ext>
            </a:extLst>
          </p:cNvPr>
          <p:cNvSpPr txBox="1"/>
          <p:nvPr/>
        </p:nvSpPr>
        <p:spPr>
          <a:xfrm>
            <a:off x="7700984" y="6123467"/>
            <a:ext cx="4045162" cy="270076"/>
          </a:xfrm>
          <a:prstGeom prst="rect">
            <a:avLst/>
          </a:prstGeom>
          <a:noFill/>
        </p:spPr>
        <p:txBody>
          <a:bodyPr wrap="square" lIns="91440" tIns="45720" rIns="91440" bIns="45720" anchor="t">
            <a:spAutoFit/>
          </a:bodyPr>
          <a:lstStyle/>
          <a:p>
            <a:r>
              <a:rPr lang="en-US" sz="1100">
                <a:solidFill>
                  <a:srgbClr val="FFFF00"/>
                </a:solidFill>
              </a:rPr>
              <a:t>See backup for workloads and configurations. Results may vary.</a:t>
            </a:r>
            <a:endParaRPr lang="en-US" sz="1100"/>
          </a:p>
        </p:txBody>
      </p:sp>
      <p:cxnSp>
        <p:nvCxnSpPr>
          <p:cNvPr id="4" name="Straight Arrow Connector 3">
            <a:extLst>
              <a:ext uri="{FF2B5EF4-FFF2-40B4-BE49-F238E27FC236}">
                <a16:creationId xmlns:a16="http://schemas.microsoft.com/office/drawing/2014/main" id="{8073B057-BDDF-4495-B184-79F6299E5A1A}"/>
              </a:ext>
            </a:extLst>
          </p:cNvPr>
          <p:cNvCxnSpPr/>
          <p:nvPr/>
        </p:nvCxnSpPr>
        <p:spPr>
          <a:xfrm flipV="1">
            <a:off x="4131129" y="2514600"/>
            <a:ext cx="1834242" cy="82187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86FE5867-003C-474F-A6E8-B84B922CA46A}"/>
              </a:ext>
            </a:extLst>
          </p:cNvPr>
          <p:cNvSpPr txBox="1"/>
          <p:nvPr/>
        </p:nvSpPr>
        <p:spPr>
          <a:xfrm>
            <a:off x="4765221" y="2706192"/>
            <a:ext cx="566057" cy="276999"/>
          </a:xfrm>
          <a:prstGeom prst="rect">
            <a:avLst/>
          </a:prstGeom>
          <a:noFill/>
        </p:spPr>
        <p:txBody>
          <a:bodyPr wrap="square" rtlCol="0">
            <a:spAutoFit/>
          </a:bodyPr>
          <a:lstStyle/>
          <a:p>
            <a:r>
              <a:rPr lang="en-US" sz="1200" dirty="0"/>
              <a:t>1.36x</a:t>
            </a:r>
          </a:p>
        </p:txBody>
      </p:sp>
    </p:spTree>
    <p:extLst>
      <p:ext uri="{BB962C8B-B14F-4D97-AF65-F5344CB8AC3E}">
        <p14:creationId xmlns:p14="http://schemas.microsoft.com/office/powerpoint/2010/main" val="140484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B54C-9F98-449B-A179-7ACA5A20B420}"/>
              </a:ext>
            </a:extLst>
          </p:cNvPr>
          <p:cNvSpPr>
            <a:spLocks noGrp="1"/>
          </p:cNvSpPr>
          <p:nvPr>
            <p:ph type="title"/>
          </p:nvPr>
        </p:nvSpPr>
        <p:spPr>
          <a:xfrm>
            <a:off x="148167" y="111628"/>
            <a:ext cx="11573933" cy="1199822"/>
          </a:xfrm>
        </p:spPr>
        <p:txBody>
          <a:bodyPr>
            <a:normAutofit/>
          </a:bodyPr>
          <a:lstStyle/>
          <a:p>
            <a:r>
              <a:rPr lang="en-US" sz="2800"/>
              <a:t>Perf scaling for INT8 model: With/Without Sparse Weight Compression</a:t>
            </a:r>
          </a:p>
        </p:txBody>
      </p:sp>
      <p:sp>
        <p:nvSpPr>
          <p:cNvPr id="7" name="TextBox 6">
            <a:extLst>
              <a:ext uri="{FF2B5EF4-FFF2-40B4-BE49-F238E27FC236}">
                <a16:creationId xmlns:a16="http://schemas.microsoft.com/office/drawing/2014/main" id="{AAFEDBEB-7D34-4153-AF5B-445EF489DB94}"/>
              </a:ext>
            </a:extLst>
          </p:cNvPr>
          <p:cNvSpPr txBox="1"/>
          <p:nvPr/>
        </p:nvSpPr>
        <p:spPr>
          <a:xfrm>
            <a:off x="7124700" y="1858539"/>
            <a:ext cx="4309533" cy="2585323"/>
          </a:xfrm>
          <a:prstGeom prst="rect">
            <a:avLst/>
          </a:prstGeom>
          <a:noFill/>
        </p:spPr>
        <p:txBody>
          <a:bodyPr wrap="square">
            <a:spAutoFit/>
          </a:bodyPr>
          <a:lstStyle/>
          <a:p>
            <a:r>
              <a:rPr lang="en-US"/>
              <a:t>Significant performance gain with increase of sparsity due to higher compression capability leading to improved AMX/TMUL utilization &amp; memory BW savings</a:t>
            </a:r>
          </a:p>
          <a:p>
            <a:endParaRPr lang="en-US"/>
          </a:p>
          <a:p>
            <a:r>
              <a:rPr lang="en-US"/>
              <a:t>Performance gain increases with smaller sequence length as compute density lowers with more memory access</a:t>
            </a:r>
          </a:p>
        </p:txBody>
      </p:sp>
      <p:graphicFrame>
        <p:nvGraphicFramePr>
          <p:cNvPr id="9" name="Chart 8">
            <a:extLst>
              <a:ext uri="{FF2B5EF4-FFF2-40B4-BE49-F238E27FC236}">
                <a16:creationId xmlns:a16="http://schemas.microsoft.com/office/drawing/2014/main" id="{F46E422A-5B56-43E7-B58D-0E3543D10C6C}"/>
              </a:ext>
            </a:extLst>
          </p:cNvPr>
          <p:cNvGraphicFramePr>
            <a:graphicFrameLocks/>
          </p:cNvGraphicFramePr>
          <p:nvPr>
            <p:extLst>
              <p:ext uri="{D42A27DB-BD31-4B8C-83A1-F6EECF244321}">
                <p14:modId xmlns:p14="http://schemas.microsoft.com/office/powerpoint/2010/main" val="3908715407"/>
              </p:ext>
            </p:extLst>
          </p:nvPr>
        </p:nvGraphicFramePr>
        <p:xfrm>
          <a:off x="412960" y="1742017"/>
          <a:ext cx="6089440" cy="414231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62F0E37-4C9E-F075-9CEC-FD9262B7B1DD}"/>
              </a:ext>
            </a:extLst>
          </p:cNvPr>
          <p:cNvSpPr txBox="1"/>
          <p:nvPr/>
        </p:nvSpPr>
        <p:spPr>
          <a:xfrm>
            <a:off x="7700984" y="6123467"/>
            <a:ext cx="4045162" cy="270076"/>
          </a:xfrm>
          <a:prstGeom prst="rect">
            <a:avLst/>
          </a:prstGeom>
          <a:noFill/>
        </p:spPr>
        <p:txBody>
          <a:bodyPr wrap="square" lIns="91440" tIns="45720" rIns="91440" bIns="45720" anchor="t">
            <a:spAutoFit/>
          </a:bodyPr>
          <a:lstStyle/>
          <a:p>
            <a:r>
              <a:rPr lang="en-US" sz="1100">
                <a:solidFill>
                  <a:srgbClr val="FFFF00"/>
                </a:solidFill>
              </a:rPr>
              <a:t>See backup for workloads and configurations. Results may vary.</a:t>
            </a:r>
            <a:endParaRPr lang="en-US" sz="1100"/>
          </a:p>
        </p:txBody>
      </p:sp>
    </p:spTree>
    <p:extLst>
      <p:ext uri="{BB962C8B-B14F-4D97-AF65-F5344CB8AC3E}">
        <p14:creationId xmlns:p14="http://schemas.microsoft.com/office/powerpoint/2010/main" val="180324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B54C-9F98-449B-A179-7ACA5A20B420}"/>
              </a:ext>
            </a:extLst>
          </p:cNvPr>
          <p:cNvSpPr>
            <a:spLocks noGrp="1"/>
          </p:cNvSpPr>
          <p:nvPr>
            <p:ph type="title"/>
          </p:nvPr>
        </p:nvSpPr>
        <p:spPr>
          <a:xfrm>
            <a:off x="131234" y="436814"/>
            <a:ext cx="11573933" cy="650372"/>
          </a:xfrm>
        </p:spPr>
        <p:txBody>
          <a:bodyPr>
            <a:normAutofit/>
          </a:bodyPr>
          <a:lstStyle/>
          <a:p>
            <a:r>
              <a:rPr lang="en-US" sz="2800"/>
              <a:t>Memory Read Bandwidth on 90% Sparse Model with Varying Seq-Lengths</a:t>
            </a:r>
          </a:p>
        </p:txBody>
      </p:sp>
      <p:sp>
        <p:nvSpPr>
          <p:cNvPr id="7" name="TextBox 6">
            <a:extLst>
              <a:ext uri="{FF2B5EF4-FFF2-40B4-BE49-F238E27FC236}">
                <a16:creationId xmlns:a16="http://schemas.microsoft.com/office/drawing/2014/main" id="{AAFEDBEB-7D34-4153-AF5B-445EF489DB94}"/>
              </a:ext>
            </a:extLst>
          </p:cNvPr>
          <p:cNvSpPr txBox="1"/>
          <p:nvPr/>
        </p:nvSpPr>
        <p:spPr>
          <a:xfrm>
            <a:off x="7171267" y="4140306"/>
            <a:ext cx="4309533" cy="646331"/>
          </a:xfrm>
          <a:prstGeom prst="rect">
            <a:avLst/>
          </a:prstGeom>
          <a:noFill/>
        </p:spPr>
        <p:txBody>
          <a:bodyPr wrap="square">
            <a:spAutoFit/>
          </a:bodyPr>
          <a:lstStyle/>
          <a:p>
            <a:r>
              <a:rPr lang="en-US" dirty="0"/>
              <a:t>With Sparse Weight Compression, total memory BW can be saved up to 50%</a:t>
            </a:r>
          </a:p>
        </p:txBody>
      </p:sp>
      <p:sp>
        <p:nvSpPr>
          <p:cNvPr id="10" name="TextBox 1">
            <a:extLst>
              <a:ext uri="{FF2B5EF4-FFF2-40B4-BE49-F238E27FC236}">
                <a16:creationId xmlns:a16="http://schemas.microsoft.com/office/drawing/2014/main" id="{6F6F47AF-6FA2-4C65-8F34-62A88B7E01B3}"/>
              </a:ext>
            </a:extLst>
          </p:cNvPr>
          <p:cNvSpPr txBox="1"/>
          <p:nvPr/>
        </p:nvSpPr>
        <p:spPr>
          <a:xfrm>
            <a:off x="3973445" y="3542420"/>
            <a:ext cx="483878" cy="3102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a:t>1.98x</a:t>
            </a:r>
          </a:p>
        </p:txBody>
      </p:sp>
      <p:sp>
        <p:nvSpPr>
          <p:cNvPr id="6" name="TextBox 5">
            <a:extLst>
              <a:ext uri="{FF2B5EF4-FFF2-40B4-BE49-F238E27FC236}">
                <a16:creationId xmlns:a16="http://schemas.microsoft.com/office/drawing/2014/main" id="{AE09E2AA-ABA0-31ED-7661-89356564D7E8}"/>
              </a:ext>
            </a:extLst>
          </p:cNvPr>
          <p:cNvSpPr txBox="1"/>
          <p:nvPr/>
        </p:nvSpPr>
        <p:spPr>
          <a:xfrm>
            <a:off x="7684051" y="6123467"/>
            <a:ext cx="4045162" cy="270076"/>
          </a:xfrm>
          <a:prstGeom prst="rect">
            <a:avLst/>
          </a:prstGeom>
          <a:noFill/>
        </p:spPr>
        <p:txBody>
          <a:bodyPr wrap="square" lIns="91440" tIns="45720" rIns="91440" bIns="45720" anchor="t">
            <a:spAutoFit/>
          </a:bodyPr>
          <a:lstStyle/>
          <a:p>
            <a:r>
              <a:rPr lang="en-US" sz="1100">
                <a:solidFill>
                  <a:srgbClr val="FFFF00"/>
                </a:solidFill>
              </a:rPr>
              <a:t>See backup for workloads and configurations. Results may vary.</a:t>
            </a:r>
            <a:endParaRPr lang="en-US" sz="1100"/>
          </a:p>
        </p:txBody>
      </p:sp>
      <p:graphicFrame>
        <p:nvGraphicFramePr>
          <p:cNvPr id="11" name="Chart 10">
            <a:extLst>
              <a:ext uri="{FF2B5EF4-FFF2-40B4-BE49-F238E27FC236}">
                <a16:creationId xmlns:a16="http://schemas.microsoft.com/office/drawing/2014/main" id="{7DE381A3-A0C4-4277-BE2A-D88B516D982B}"/>
              </a:ext>
            </a:extLst>
          </p:cNvPr>
          <p:cNvGraphicFramePr>
            <a:graphicFrameLocks/>
          </p:cNvGraphicFramePr>
          <p:nvPr>
            <p:extLst>
              <p:ext uri="{D42A27DB-BD31-4B8C-83A1-F6EECF244321}">
                <p14:modId xmlns:p14="http://schemas.microsoft.com/office/powerpoint/2010/main" val="1516574447"/>
              </p:ext>
            </p:extLst>
          </p:nvPr>
        </p:nvGraphicFramePr>
        <p:xfrm>
          <a:off x="192024" y="1581911"/>
          <a:ext cx="6694597" cy="454155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C7F45DD2-7CB8-42A5-9EC8-0B371C655A9E}"/>
              </a:ext>
            </a:extLst>
          </p:cNvPr>
          <p:cNvSpPr txBox="1"/>
          <p:nvPr/>
        </p:nvSpPr>
        <p:spPr>
          <a:xfrm>
            <a:off x="2080637" y="3038787"/>
            <a:ext cx="483878" cy="3102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a:t>1.39x</a:t>
            </a:r>
          </a:p>
        </p:txBody>
      </p:sp>
      <p:sp>
        <p:nvSpPr>
          <p:cNvPr id="13" name="TextBox 1">
            <a:extLst>
              <a:ext uri="{FF2B5EF4-FFF2-40B4-BE49-F238E27FC236}">
                <a16:creationId xmlns:a16="http://schemas.microsoft.com/office/drawing/2014/main" id="{7F4A8DFF-A1F4-47E2-82E2-3D4DBB4A58E6}"/>
              </a:ext>
            </a:extLst>
          </p:cNvPr>
          <p:cNvSpPr txBox="1"/>
          <p:nvPr/>
        </p:nvSpPr>
        <p:spPr>
          <a:xfrm>
            <a:off x="5765493" y="3576761"/>
            <a:ext cx="483878" cy="3102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a:t>1.8x</a:t>
            </a:r>
          </a:p>
        </p:txBody>
      </p:sp>
      <p:cxnSp>
        <p:nvCxnSpPr>
          <p:cNvPr id="14" name="Straight Arrow Connector 13">
            <a:extLst>
              <a:ext uri="{FF2B5EF4-FFF2-40B4-BE49-F238E27FC236}">
                <a16:creationId xmlns:a16="http://schemas.microsoft.com/office/drawing/2014/main" id="{E054A13C-BAAC-42E1-A0F3-897E4740AE23}"/>
              </a:ext>
            </a:extLst>
          </p:cNvPr>
          <p:cNvCxnSpPr/>
          <p:nvPr/>
        </p:nvCxnSpPr>
        <p:spPr>
          <a:xfrm>
            <a:off x="1714500" y="2875788"/>
            <a:ext cx="608076" cy="73609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06813C3C-DE35-4337-BA83-E1DC5A206129}"/>
              </a:ext>
            </a:extLst>
          </p:cNvPr>
          <p:cNvCxnSpPr/>
          <p:nvPr/>
        </p:nvCxnSpPr>
        <p:spPr>
          <a:xfrm>
            <a:off x="3575304" y="3090672"/>
            <a:ext cx="640080" cy="112928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D231A8F6-A3E2-4C81-AC4D-B41FA66AF235}"/>
              </a:ext>
            </a:extLst>
          </p:cNvPr>
          <p:cNvCxnSpPr/>
          <p:nvPr/>
        </p:nvCxnSpPr>
        <p:spPr>
          <a:xfrm>
            <a:off x="5477256" y="3243834"/>
            <a:ext cx="618744" cy="97612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604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B54C-9F98-449B-A179-7ACA5A20B420}"/>
              </a:ext>
            </a:extLst>
          </p:cNvPr>
          <p:cNvSpPr>
            <a:spLocks noGrp="1"/>
          </p:cNvSpPr>
          <p:nvPr>
            <p:ph type="title"/>
          </p:nvPr>
        </p:nvSpPr>
        <p:spPr>
          <a:xfrm>
            <a:off x="148167" y="111628"/>
            <a:ext cx="11573933" cy="1199822"/>
          </a:xfrm>
        </p:spPr>
        <p:txBody>
          <a:bodyPr>
            <a:normAutofit/>
          </a:bodyPr>
          <a:lstStyle/>
          <a:p>
            <a:r>
              <a:rPr lang="en-US" sz="2800"/>
              <a:t>LLC MPI (Misses Per Instruction). Lower is better</a:t>
            </a:r>
          </a:p>
        </p:txBody>
      </p:sp>
      <p:sp>
        <p:nvSpPr>
          <p:cNvPr id="7" name="TextBox 6">
            <a:extLst>
              <a:ext uri="{FF2B5EF4-FFF2-40B4-BE49-F238E27FC236}">
                <a16:creationId xmlns:a16="http://schemas.microsoft.com/office/drawing/2014/main" id="{AAFEDBEB-7D34-4153-AF5B-445EF489DB94}"/>
              </a:ext>
            </a:extLst>
          </p:cNvPr>
          <p:cNvSpPr txBox="1"/>
          <p:nvPr/>
        </p:nvSpPr>
        <p:spPr>
          <a:xfrm>
            <a:off x="7171267" y="4140306"/>
            <a:ext cx="4309533" cy="1200329"/>
          </a:xfrm>
          <a:prstGeom prst="rect">
            <a:avLst/>
          </a:prstGeom>
          <a:noFill/>
        </p:spPr>
        <p:txBody>
          <a:bodyPr wrap="square">
            <a:spAutoFit/>
          </a:bodyPr>
          <a:lstStyle/>
          <a:p>
            <a:r>
              <a:rPr lang="en-US"/>
              <a:t>With the reduction of memory boundness, last level cache (LLC) MPI can be reduced up to ~3.23x while using Sparse Weight Compression</a:t>
            </a:r>
          </a:p>
        </p:txBody>
      </p:sp>
      <p:graphicFrame>
        <p:nvGraphicFramePr>
          <p:cNvPr id="6" name="Chart 5">
            <a:extLst>
              <a:ext uri="{FF2B5EF4-FFF2-40B4-BE49-F238E27FC236}">
                <a16:creationId xmlns:a16="http://schemas.microsoft.com/office/drawing/2014/main" id="{6DD5EA8E-E888-49D3-B952-98A45D0D3BBC}"/>
              </a:ext>
            </a:extLst>
          </p:cNvPr>
          <p:cNvGraphicFramePr>
            <a:graphicFrameLocks/>
          </p:cNvGraphicFramePr>
          <p:nvPr>
            <p:extLst>
              <p:ext uri="{D42A27DB-BD31-4B8C-83A1-F6EECF244321}">
                <p14:modId xmlns:p14="http://schemas.microsoft.com/office/powerpoint/2010/main" val="3373536467"/>
              </p:ext>
            </p:extLst>
          </p:nvPr>
        </p:nvGraphicFramePr>
        <p:xfrm>
          <a:off x="148167" y="2026259"/>
          <a:ext cx="6911001" cy="41002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9F733D2-D930-CB61-98D0-B7D66462E08A}"/>
              </a:ext>
            </a:extLst>
          </p:cNvPr>
          <p:cNvSpPr txBox="1"/>
          <p:nvPr/>
        </p:nvSpPr>
        <p:spPr>
          <a:xfrm>
            <a:off x="7700984" y="6123467"/>
            <a:ext cx="4045162" cy="270076"/>
          </a:xfrm>
          <a:prstGeom prst="rect">
            <a:avLst/>
          </a:prstGeom>
          <a:noFill/>
        </p:spPr>
        <p:txBody>
          <a:bodyPr wrap="square" lIns="91440" tIns="45720" rIns="91440" bIns="45720" anchor="t">
            <a:spAutoFit/>
          </a:bodyPr>
          <a:lstStyle/>
          <a:p>
            <a:r>
              <a:rPr lang="en-US" sz="1100">
                <a:solidFill>
                  <a:srgbClr val="FFFF00"/>
                </a:solidFill>
              </a:rPr>
              <a:t>See backup for workloads and configurations. Results may vary.</a:t>
            </a:r>
            <a:endParaRPr lang="en-US" sz="1100"/>
          </a:p>
        </p:txBody>
      </p:sp>
    </p:spTree>
    <p:extLst>
      <p:ext uri="{BB962C8B-B14F-4D97-AF65-F5344CB8AC3E}">
        <p14:creationId xmlns:p14="http://schemas.microsoft.com/office/powerpoint/2010/main" val="306935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7D3B-A690-4DC4-A598-43D2E2868948}"/>
              </a:ext>
            </a:extLst>
          </p:cNvPr>
          <p:cNvSpPr>
            <a:spLocks noGrp="1"/>
          </p:cNvSpPr>
          <p:nvPr>
            <p:ph type="title"/>
          </p:nvPr>
        </p:nvSpPr>
        <p:spPr/>
        <p:txBody>
          <a:bodyPr/>
          <a:lstStyle/>
          <a:p>
            <a:r>
              <a:rPr lang="en-US" err="1"/>
              <a:t>Perfmon</a:t>
            </a:r>
            <a:r>
              <a:rPr lang="en-US"/>
              <a:t> Events</a:t>
            </a:r>
          </a:p>
        </p:txBody>
      </p:sp>
      <p:sp>
        <p:nvSpPr>
          <p:cNvPr id="3" name="Content Placeholder 2">
            <a:extLst>
              <a:ext uri="{FF2B5EF4-FFF2-40B4-BE49-F238E27FC236}">
                <a16:creationId xmlns:a16="http://schemas.microsoft.com/office/drawing/2014/main" id="{1FA81DCF-F0FD-4635-9AF8-4741038CB69E}"/>
              </a:ext>
            </a:extLst>
          </p:cNvPr>
          <p:cNvSpPr>
            <a:spLocks noGrp="1"/>
          </p:cNvSpPr>
          <p:nvPr>
            <p:ph idx="1"/>
          </p:nvPr>
        </p:nvSpPr>
        <p:spPr>
          <a:xfrm>
            <a:off x="8132233" y="1252182"/>
            <a:ext cx="3517899" cy="4545340"/>
          </a:xfrm>
        </p:spPr>
        <p:txBody>
          <a:bodyPr/>
          <a:lstStyle/>
          <a:p>
            <a:r>
              <a:rPr lang="en-US" sz="1800"/>
              <a:t>Performance monitoring events supported by Intel Performance Monitoring Units (PMUs)</a:t>
            </a:r>
          </a:p>
          <a:p>
            <a:r>
              <a:rPr lang="en-US" sz="1800"/>
              <a:t>The PMU is hardware built inside a processor to measure its performance parameters such as </a:t>
            </a:r>
          </a:p>
          <a:p>
            <a:pPr lvl="1"/>
            <a:r>
              <a:rPr lang="en-US" sz="1400"/>
              <a:t>instruction cycles, </a:t>
            </a:r>
          </a:p>
          <a:p>
            <a:pPr lvl="1"/>
            <a:r>
              <a:rPr lang="en-US" sz="1400"/>
              <a:t>cache hits, cache misses,</a:t>
            </a:r>
          </a:p>
          <a:p>
            <a:pPr lvl="1"/>
            <a:r>
              <a:rPr lang="en-US" sz="1400"/>
              <a:t> branch misses, etc.</a:t>
            </a:r>
          </a:p>
          <a:p>
            <a:r>
              <a:rPr lang="en-US" sz="1800"/>
              <a:t>Performance monitoring events provide facilities to characterize the interaction between programmed sequences of instructions and microarchitectural sub-systems.</a:t>
            </a:r>
          </a:p>
        </p:txBody>
      </p:sp>
      <p:pic>
        <p:nvPicPr>
          <p:cNvPr id="5" name="Picture 4">
            <a:extLst>
              <a:ext uri="{FF2B5EF4-FFF2-40B4-BE49-F238E27FC236}">
                <a16:creationId xmlns:a16="http://schemas.microsoft.com/office/drawing/2014/main" id="{2BEFC258-2DFE-4BA1-86E4-56E93D26FA45}"/>
              </a:ext>
            </a:extLst>
          </p:cNvPr>
          <p:cNvPicPr>
            <a:picLocks noChangeAspect="1"/>
          </p:cNvPicPr>
          <p:nvPr/>
        </p:nvPicPr>
        <p:blipFill>
          <a:blip r:embed="rId3"/>
          <a:stretch>
            <a:fillRect/>
          </a:stretch>
        </p:blipFill>
        <p:spPr>
          <a:xfrm>
            <a:off x="481919" y="1252182"/>
            <a:ext cx="7015314" cy="4545339"/>
          </a:xfrm>
          <a:prstGeom prst="rect">
            <a:avLst/>
          </a:prstGeom>
        </p:spPr>
      </p:pic>
      <p:sp>
        <p:nvSpPr>
          <p:cNvPr id="7" name="TextBox 6">
            <a:extLst>
              <a:ext uri="{FF2B5EF4-FFF2-40B4-BE49-F238E27FC236}">
                <a16:creationId xmlns:a16="http://schemas.microsoft.com/office/drawing/2014/main" id="{87D0C1DE-ECB9-4558-AEE2-8D8FB246589B}"/>
              </a:ext>
            </a:extLst>
          </p:cNvPr>
          <p:cNvSpPr txBox="1"/>
          <p:nvPr/>
        </p:nvSpPr>
        <p:spPr>
          <a:xfrm>
            <a:off x="481919" y="5945200"/>
            <a:ext cx="6096000" cy="369332"/>
          </a:xfrm>
          <a:prstGeom prst="rect">
            <a:avLst/>
          </a:prstGeom>
          <a:noFill/>
        </p:spPr>
        <p:txBody>
          <a:bodyPr wrap="square">
            <a:spAutoFit/>
          </a:bodyPr>
          <a:lstStyle/>
          <a:p>
            <a:r>
              <a:rPr lang="en-US">
                <a:hlinkClick r:id="rId4"/>
              </a:rPr>
              <a:t>https://perfmon-events.intel.com/</a:t>
            </a:r>
            <a:endParaRPr lang="en-US"/>
          </a:p>
        </p:txBody>
      </p:sp>
    </p:spTree>
    <p:extLst>
      <p:ext uri="{BB962C8B-B14F-4D97-AF65-F5344CB8AC3E}">
        <p14:creationId xmlns:p14="http://schemas.microsoft.com/office/powerpoint/2010/main" val="67735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r>
              <a:rPr kumimoji="0" lang="en-US" sz="4800" b="0" i="0" u="none" strike="noStrike" kern="1200" cap="none" spc="0" normalizeH="0" baseline="0" noProof="0">
                <a:ln>
                  <a:noFill/>
                </a:ln>
                <a:solidFill>
                  <a:srgbClr val="FFFFFF"/>
                </a:solidFill>
                <a:effectLst/>
                <a:uLnTx/>
                <a:uFillTx/>
                <a:latin typeface="IntelOne Text Light"/>
                <a:cs typeface="Arial"/>
              </a:rPr>
              <a:t>BACKGROUND &amp; MOTIVATION</a:t>
            </a:r>
            <a:endParaRPr lang="en-US"/>
          </a:p>
        </p:txBody>
      </p:sp>
    </p:spTree>
    <p:extLst>
      <p:ext uri="{BB962C8B-B14F-4D97-AF65-F5344CB8AC3E}">
        <p14:creationId xmlns:p14="http://schemas.microsoft.com/office/powerpoint/2010/main" val="41802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pPr marL="0" marR="0" lvl="0" indent="0" defTabSz="914400" rtl="0" eaLnBrk="1" fontAlgn="auto" latinLnBrk="0" hangingPunct="1">
              <a:lnSpc>
                <a:spcPct val="90000"/>
              </a:lnSpc>
              <a:spcBef>
                <a:spcPct val="0"/>
              </a:spcBef>
              <a:spcAft>
                <a:spcPts val="0"/>
              </a:spcAft>
              <a:tabLst/>
              <a:defRPr/>
            </a:pPr>
            <a:r>
              <a:rPr kumimoji="0" lang="en-US" sz="3700" b="0" i="0" u="none" strike="noStrike" kern="1200" cap="none" spc="0" normalizeH="0" baseline="0" noProof="0">
                <a:ln>
                  <a:noFill/>
                </a:ln>
                <a:solidFill>
                  <a:srgbClr val="FFFFFF"/>
                </a:solidFill>
                <a:effectLst/>
                <a:uLnTx/>
                <a:uFillTx/>
                <a:latin typeface="IntelOne Text Light"/>
                <a:cs typeface="Arial"/>
              </a:rPr>
              <a:t>INTEL® PERFORMANCE COUNTER MONITOR </a:t>
            </a:r>
            <a:br>
              <a:rPr kumimoji="0" lang="en-US" sz="3700" b="0" i="0" u="none" strike="noStrike" kern="1200" cap="none" spc="0" normalizeH="0" baseline="0" noProof="0">
                <a:ln>
                  <a:noFill/>
                </a:ln>
                <a:solidFill>
                  <a:srgbClr val="FFFFFF"/>
                </a:solidFill>
                <a:effectLst/>
                <a:uLnTx/>
                <a:uFillTx/>
                <a:latin typeface="IntelOne Text Light"/>
                <a:cs typeface="Arial"/>
              </a:rPr>
            </a:br>
            <a:r>
              <a:rPr kumimoji="0" lang="en-US" sz="3700" b="0" i="0" u="none" strike="noStrike" kern="1200" cap="none" spc="0" normalizeH="0" baseline="0" noProof="0">
                <a:ln>
                  <a:noFill/>
                </a:ln>
                <a:solidFill>
                  <a:srgbClr val="FFFFFF"/>
                </a:solidFill>
                <a:effectLst/>
                <a:uLnTx/>
                <a:uFillTx/>
                <a:latin typeface="IntelOne Text Light"/>
                <a:cs typeface="Arial"/>
              </a:rPr>
              <a:t>(Intel® PCM)</a:t>
            </a:r>
            <a:endParaRPr lang="en-US"/>
          </a:p>
        </p:txBody>
      </p:sp>
    </p:spTree>
    <p:extLst>
      <p:ext uri="{BB962C8B-B14F-4D97-AF65-F5344CB8AC3E}">
        <p14:creationId xmlns:p14="http://schemas.microsoft.com/office/powerpoint/2010/main" val="404957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5F615-4428-42CB-ADC5-F835330AE291}"/>
              </a:ext>
            </a:extLst>
          </p:cNvPr>
          <p:cNvSpPr>
            <a:spLocks noGrp="1"/>
          </p:cNvSpPr>
          <p:nvPr>
            <p:ph type="title"/>
          </p:nvPr>
        </p:nvSpPr>
        <p:spPr/>
        <p:txBody>
          <a:bodyPr/>
          <a:lstStyle/>
          <a:p>
            <a:r>
              <a:rPr lang="en-US"/>
              <a:t>Intel® Performance Counter Monitor (Intel® PCM)</a:t>
            </a:r>
          </a:p>
        </p:txBody>
      </p:sp>
      <p:sp>
        <p:nvSpPr>
          <p:cNvPr id="5" name="Content Placeholder 4">
            <a:extLst>
              <a:ext uri="{FF2B5EF4-FFF2-40B4-BE49-F238E27FC236}">
                <a16:creationId xmlns:a16="http://schemas.microsoft.com/office/drawing/2014/main" id="{7D6C4DD1-F8DD-4845-B0C1-FDB4D108FF37}"/>
              </a:ext>
            </a:extLst>
          </p:cNvPr>
          <p:cNvSpPr>
            <a:spLocks noGrp="1"/>
          </p:cNvSpPr>
          <p:nvPr>
            <p:ph idx="1"/>
          </p:nvPr>
        </p:nvSpPr>
        <p:spPr/>
        <p:txBody>
          <a:bodyPr/>
          <a:lstStyle/>
          <a:p>
            <a:pPr marL="0" indent="0">
              <a:buNone/>
            </a:pPr>
            <a:r>
              <a:rPr lang="en-US">
                <a:hlinkClick r:id="rId3"/>
              </a:rPr>
              <a:t>https://github.com/intel/pcm</a:t>
            </a:r>
            <a:endParaRPr lang="en-US"/>
          </a:p>
          <a:p>
            <a:pPr marL="0" indent="0">
              <a:buNone/>
            </a:pPr>
            <a:endParaRPr lang="en-US" sz="3600"/>
          </a:p>
          <a:p>
            <a:pPr marL="0" indent="0">
              <a:buNone/>
            </a:pPr>
            <a:r>
              <a:rPr lang="en-US"/>
              <a:t>Intel® Performance Counter Monitor (Intel® PCM) is an application programming interface (API) and a set of tools based on the API to monitor performance and energy metrics of Intel® Core™, Xeon®, Atom™ and Xeon Phi™ processors.</a:t>
            </a:r>
          </a:p>
          <a:p>
            <a:pPr marL="0" indent="0">
              <a:buNone/>
            </a:pPr>
            <a:endParaRPr lang="en-US"/>
          </a:p>
          <a:p>
            <a:pPr marL="0" indent="0">
              <a:buNone/>
            </a:pPr>
            <a:r>
              <a:rPr lang="en-US"/>
              <a:t>PCM Tools</a:t>
            </a:r>
          </a:p>
          <a:p>
            <a:pPr marL="0" indent="0">
              <a:buNone/>
            </a:pPr>
            <a:r>
              <a:rPr lang="en-US"/>
              <a:t>Command-line utilities for real-time monitoring</a:t>
            </a:r>
          </a:p>
        </p:txBody>
      </p:sp>
    </p:spTree>
    <p:extLst>
      <p:ext uri="{BB962C8B-B14F-4D97-AF65-F5344CB8AC3E}">
        <p14:creationId xmlns:p14="http://schemas.microsoft.com/office/powerpoint/2010/main" val="23153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32</a:t>
            </a:fld>
            <a:endParaRPr lang="en-US">
              <a:solidFill>
                <a:prstClr val="white"/>
              </a:solidFill>
            </a:endParaRPr>
          </a:p>
        </p:txBody>
      </p:sp>
      <p:sp>
        <p:nvSpPr>
          <p:cNvPr id="3" name="Title 2"/>
          <p:cNvSpPr>
            <a:spLocks noGrp="1"/>
          </p:cNvSpPr>
          <p:nvPr>
            <p:ph type="title"/>
          </p:nvPr>
        </p:nvSpPr>
        <p:spPr/>
        <p:txBody>
          <a:bodyPr/>
          <a:lstStyle/>
          <a:p>
            <a:r>
              <a:rPr lang="de-DE"/>
              <a:t>PCM command line real-time utilities</a:t>
            </a:r>
            <a:endParaRPr lang="en-US"/>
          </a:p>
        </p:txBody>
      </p:sp>
      <p:sp>
        <p:nvSpPr>
          <p:cNvPr id="4" name="Content Placeholder 3"/>
          <p:cNvSpPr>
            <a:spLocks noGrp="1"/>
          </p:cNvSpPr>
          <p:nvPr>
            <p:ph sz="quarter" idx="13"/>
          </p:nvPr>
        </p:nvSpPr>
        <p:spPr/>
        <p:txBody>
          <a:bodyPr>
            <a:normAutofit lnSpcReduction="10000"/>
          </a:bodyPr>
          <a:lstStyle/>
          <a:p>
            <a:r>
              <a:rPr lang="en-US" sz="1400" b="1"/>
              <a:t>pcm</a:t>
            </a:r>
            <a:r>
              <a:rPr lang="en-US" sz="1400"/>
              <a:t> : basic processor monitoring utility (instructions per cycle, core frequency (including Intel(r) Turbo Boost Technology), memory and Intel(r) Quick Path Interconnect/Ultra Path Interconnect bandwidth, local and remote memory bandwidth, cache misses, core and CPU package sleep C-state residency, core and CPU package thermal headroom, cache utilization, CPU and memory energy consumption)</a:t>
            </a:r>
          </a:p>
          <a:p>
            <a:r>
              <a:rPr lang="en-US" sz="1400" b="1"/>
              <a:t>pcm-memory</a:t>
            </a:r>
            <a:r>
              <a:rPr lang="en-US" sz="1400"/>
              <a:t> : monitor memory bandwidth (per-channel and per-DRAM DIMM rank)</a:t>
            </a:r>
          </a:p>
          <a:p>
            <a:r>
              <a:rPr lang="en-US" sz="1400" b="1"/>
              <a:t>pcm-latency</a:t>
            </a:r>
            <a:r>
              <a:rPr lang="en-US" sz="1400"/>
              <a:t> : monitor L1 cache miss and DDR/PMM memory latency</a:t>
            </a:r>
          </a:p>
          <a:p>
            <a:r>
              <a:rPr lang="en-US" sz="1400" b="1"/>
              <a:t>pcm-</a:t>
            </a:r>
            <a:r>
              <a:rPr lang="en-US" sz="1400" b="1" err="1"/>
              <a:t>pcie</a:t>
            </a:r>
            <a:r>
              <a:rPr lang="en-US" sz="1400"/>
              <a:t> : monitor PCIe bandwidth per-socket</a:t>
            </a:r>
          </a:p>
          <a:p>
            <a:r>
              <a:rPr lang="en-US" sz="1400" b="1"/>
              <a:t>pcm-</a:t>
            </a:r>
            <a:r>
              <a:rPr lang="en-US" sz="1400" b="1" err="1"/>
              <a:t>iio</a:t>
            </a:r>
            <a:r>
              <a:rPr lang="en-US" sz="1400"/>
              <a:t> : monitor PCIe bandwidth per PCIe device</a:t>
            </a:r>
          </a:p>
          <a:p>
            <a:r>
              <a:rPr lang="en-US" sz="1400" b="1"/>
              <a:t>pcm-</a:t>
            </a:r>
            <a:r>
              <a:rPr lang="en-US" sz="1400" b="1" err="1"/>
              <a:t>numa</a:t>
            </a:r>
            <a:r>
              <a:rPr lang="en-US" sz="1400"/>
              <a:t> : monitor local and remote memory accesses</a:t>
            </a:r>
          </a:p>
          <a:p>
            <a:r>
              <a:rPr lang="en-US" sz="1400" b="1"/>
              <a:t>pcm-power</a:t>
            </a:r>
            <a:r>
              <a:rPr lang="en-US" sz="1400"/>
              <a:t> : monitor sleep and energy states of processor, Intel(r) Quick Path Interconnect, DRAM memory, reasons of CPU frequency throttling and other energy-related metrics</a:t>
            </a:r>
          </a:p>
          <a:p>
            <a:r>
              <a:rPr lang="en-US" sz="1400" b="1"/>
              <a:t>pcm-</a:t>
            </a:r>
            <a:r>
              <a:rPr lang="en-US" sz="1400" b="1" err="1"/>
              <a:t>tsx</a:t>
            </a:r>
            <a:r>
              <a:rPr lang="en-US" sz="1400"/>
              <a:t>: monitor performance metrics for Intel(r) Transactional Synchronization Extensions</a:t>
            </a:r>
          </a:p>
          <a:p>
            <a:r>
              <a:rPr lang="en-US" sz="1400" b="1"/>
              <a:t>pcm-sensor-server : </a:t>
            </a:r>
            <a:r>
              <a:rPr lang="en-US" sz="1400"/>
              <a:t>pcm collector exposing metrics over http in JSON or Prometheus (text based) format</a:t>
            </a:r>
          </a:p>
          <a:p>
            <a:r>
              <a:rPr lang="en-US" sz="1400" b="1"/>
              <a:t>pcm daemon:</a:t>
            </a:r>
            <a:r>
              <a:rPr lang="en-US" sz="1400"/>
              <a:t> pcm collector exposing metrics over shared memory (inter-process communication)</a:t>
            </a:r>
          </a:p>
          <a:p>
            <a:r>
              <a:rPr lang="en-US" sz="1400" b="1"/>
              <a:t>pcm-core and </a:t>
            </a:r>
            <a:r>
              <a:rPr lang="en-US" sz="1400" b="1" err="1"/>
              <a:t>pmu</a:t>
            </a:r>
            <a:r>
              <a:rPr lang="en-US" sz="1400" b="1"/>
              <a:t>-query</a:t>
            </a:r>
            <a:r>
              <a:rPr lang="en-US" sz="1400"/>
              <a:t>: query and monitor arbitrary processor core events</a:t>
            </a:r>
          </a:p>
          <a:p>
            <a:r>
              <a:rPr lang="en-US" sz="1400" b="1"/>
              <a:t>pcm-bw-histogram</a:t>
            </a:r>
            <a:r>
              <a:rPr lang="en-US" sz="1400"/>
              <a:t>: collect memory bandwidth utilization histogram</a:t>
            </a:r>
          </a:p>
          <a:p>
            <a:r>
              <a:rPr lang="de-DE" sz="1400" b="1"/>
              <a:t>pcm-msr/pcm-pcicfg:</a:t>
            </a:r>
            <a:r>
              <a:rPr lang="de-DE" sz="1400"/>
              <a:t>  cross-platform register access utilities</a:t>
            </a:r>
            <a:endParaRPr lang="en-US" sz="1400"/>
          </a:p>
        </p:txBody>
      </p:sp>
    </p:spTree>
    <p:extLst>
      <p:ext uri="{BB962C8B-B14F-4D97-AF65-F5344CB8AC3E}">
        <p14:creationId xmlns:p14="http://schemas.microsoft.com/office/powerpoint/2010/main" val="350939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DBF901-91C4-46CA-86CC-89464CF4D89F}"/>
              </a:ext>
            </a:extLst>
          </p:cNvPr>
          <p:cNvSpPr>
            <a:spLocks noGrp="1"/>
          </p:cNvSpPr>
          <p:nvPr>
            <p:ph type="sldNum" sz="quarter" idx="12"/>
          </p:nvPr>
        </p:nvSpPr>
        <p:spPr/>
        <p:txBody>
          <a:bodyPr/>
          <a:lstStyle/>
          <a:p>
            <a:fld id="{EE2556C5-CE8C-6547-B838-EA80C61A4AF7}" type="slidenum">
              <a:rPr lang="en-US" smtClean="0">
                <a:solidFill>
                  <a:prstClr val="white"/>
                </a:solidFill>
              </a:rPr>
              <a:pPr/>
              <a:t>33</a:t>
            </a:fld>
            <a:endParaRPr lang="en-US">
              <a:solidFill>
                <a:prstClr val="white"/>
              </a:solidFill>
            </a:endParaRPr>
          </a:p>
        </p:txBody>
      </p:sp>
      <p:sp>
        <p:nvSpPr>
          <p:cNvPr id="3" name="Title 2">
            <a:extLst>
              <a:ext uri="{FF2B5EF4-FFF2-40B4-BE49-F238E27FC236}">
                <a16:creationId xmlns:a16="http://schemas.microsoft.com/office/drawing/2014/main" id="{9A65FD34-A735-4D69-81D8-B05C23CD89EF}"/>
              </a:ext>
            </a:extLst>
          </p:cNvPr>
          <p:cNvSpPr>
            <a:spLocks noGrp="1"/>
          </p:cNvSpPr>
          <p:nvPr>
            <p:ph type="title"/>
          </p:nvPr>
        </p:nvSpPr>
        <p:spPr/>
        <p:txBody>
          <a:bodyPr/>
          <a:lstStyle/>
          <a:p>
            <a:r>
              <a:rPr lang="de-DE"/>
              <a:t>pcm</a:t>
            </a:r>
            <a:endParaRPr lang="en-US"/>
          </a:p>
        </p:txBody>
      </p:sp>
      <p:sp>
        <p:nvSpPr>
          <p:cNvPr id="4" name="Content Placeholder 3">
            <a:extLst>
              <a:ext uri="{FF2B5EF4-FFF2-40B4-BE49-F238E27FC236}">
                <a16:creationId xmlns:a16="http://schemas.microsoft.com/office/drawing/2014/main" id="{1429B761-8B56-4124-A5E2-915098EC182B}"/>
              </a:ext>
            </a:extLst>
          </p:cNvPr>
          <p:cNvSpPr>
            <a:spLocks noGrp="1"/>
          </p:cNvSpPr>
          <p:nvPr>
            <p:ph sz="quarter" idx="13"/>
          </p:nvPr>
        </p:nvSpPr>
        <p:spPr>
          <a:xfrm>
            <a:off x="6948055" y="1123033"/>
            <a:ext cx="4994563" cy="5160004"/>
          </a:xfrm>
        </p:spPr>
        <p:txBody>
          <a:bodyPr/>
          <a:lstStyle/>
          <a:p>
            <a:r>
              <a:rPr lang="de-DE" sz="1800"/>
              <a:t>instruction per cycle, cache hits/misses, cache usage temp headroom</a:t>
            </a:r>
          </a:p>
          <a:p>
            <a:endParaRPr lang="de-DE" sz="1800"/>
          </a:p>
          <a:p>
            <a:r>
              <a:rPr lang="de-DE" sz="1800"/>
              <a:t>C-state core and package (sleep states)</a:t>
            </a:r>
          </a:p>
          <a:p>
            <a:endParaRPr lang="de-DE" sz="1800"/>
          </a:p>
          <a:p>
            <a:endParaRPr lang="de-DE" sz="1800"/>
          </a:p>
          <a:p>
            <a:r>
              <a:rPr lang="de-DE" sz="1800"/>
              <a:t>UPI (cross-socket) traffic and link utilization</a:t>
            </a:r>
          </a:p>
          <a:p>
            <a:r>
              <a:rPr lang="de-DE" sz="1800"/>
              <a:t>data and non-data (snoops, protocol overhead)</a:t>
            </a:r>
          </a:p>
          <a:p>
            <a:endParaRPr lang="de-DE" sz="1800"/>
          </a:p>
          <a:p>
            <a:r>
              <a:rPr lang="de-DE" sz="1800"/>
              <a:t>Consumed memory bandwidth (DRAM and PMEM), locality of access, CPU/memory energy, cache miss latency</a:t>
            </a:r>
          </a:p>
          <a:p>
            <a:endParaRPr lang="en-US"/>
          </a:p>
        </p:txBody>
      </p:sp>
      <p:pic>
        <p:nvPicPr>
          <p:cNvPr id="5" name="Picture 4">
            <a:extLst>
              <a:ext uri="{FF2B5EF4-FFF2-40B4-BE49-F238E27FC236}">
                <a16:creationId xmlns:a16="http://schemas.microsoft.com/office/drawing/2014/main" id="{94562783-4F6A-4901-B8DD-C0BDF5016D31}"/>
              </a:ext>
            </a:extLst>
          </p:cNvPr>
          <p:cNvPicPr>
            <a:picLocks noChangeAspect="1"/>
          </p:cNvPicPr>
          <p:nvPr/>
        </p:nvPicPr>
        <p:blipFill>
          <a:blip r:embed="rId2"/>
          <a:stretch>
            <a:fillRect/>
          </a:stretch>
        </p:blipFill>
        <p:spPr>
          <a:xfrm>
            <a:off x="443344" y="1123033"/>
            <a:ext cx="6401415" cy="5160004"/>
          </a:xfrm>
          <a:prstGeom prst="rect">
            <a:avLst/>
          </a:prstGeom>
        </p:spPr>
      </p:pic>
    </p:spTree>
    <p:extLst>
      <p:ext uri="{BB962C8B-B14F-4D97-AF65-F5344CB8AC3E}">
        <p14:creationId xmlns:p14="http://schemas.microsoft.com/office/powerpoint/2010/main" val="30578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ED7D3B-2985-491A-A04F-9868931EF6F6}"/>
              </a:ext>
            </a:extLst>
          </p:cNvPr>
          <p:cNvSpPr>
            <a:spLocks noGrp="1"/>
          </p:cNvSpPr>
          <p:nvPr>
            <p:ph type="sldNum" sz="quarter" idx="12"/>
          </p:nvPr>
        </p:nvSpPr>
        <p:spPr/>
        <p:txBody>
          <a:bodyPr/>
          <a:lstStyle/>
          <a:p>
            <a:fld id="{EE2556C5-CE8C-6547-B838-EA80C61A4AF7}" type="slidenum">
              <a:rPr lang="en-US" smtClean="0">
                <a:solidFill>
                  <a:prstClr val="white"/>
                </a:solidFill>
              </a:rPr>
              <a:pPr/>
              <a:t>34</a:t>
            </a:fld>
            <a:endParaRPr lang="en-US">
              <a:solidFill>
                <a:prstClr val="white"/>
              </a:solidFill>
            </a:endParaRPr>
          </a:p>
        </p:txBody>
      </p:sp>
      <p:sp>
        <p:nvSpPr>
          <p:cNvPr id="3" name="Title 2">
            <a:extLst>
              <a:ext uri="{FF2B5EF4-FFF2-40B4-BE49-F238E27FC236}">
                <a16:creationId xmlns:a16="http://schemas.microsoft.com/office/drawing/2014/main" id="{BE236B94-1129-4D35-96F9-853E51066D67}"/>
              </a:ext>
            </a:extLst>
          </p:cNvPr>
          <p:cNvSpPr>
            <a:spLocks noGrp="1"/>
          </p:cNvSpPr>
          <p:nvPr>
            <p:ph type="title"/>
          </p:nvPr>
        </p:nvSpPr>
        <p:spPr/>
        <p:txBody>
          <a:bodyPr/>
          <a:lstStyle/>
          <a:p>
            <a:r>
              <a:rPr lang="de-DE"/>
              <a:t>pcm-numa</a:t>
            </a:r>
            <a:endParaRPr lang="en-US"/>
          </a:p>
        </p:txBody>
      </p:sp>
      <p:sp>
        <p:nvSpPr>
          <p:cNvPr id="4" name="Content Placeholder 3">
            <a:extLst>
              <a:ext uri="{FF2B5EF4-FFF2-40B4-BE49-F238E27FC236}">
                <a16:creationId xmlns:a16="http://schemas.microsoft.com/office/drawing/2014/main" id="{2DA4D8CF-E93B-4C93-8E16-1EDDE31120A2}"/>
              </a:ext>
            </a:extLst>
          </p:cNvPr>
          <p:cNvSpPr>
            <a:spLocks noGrp="1"/>
          </p:cNvSpPr>
          <p:nvPr>
            <p:ph sz="quarter" idx="13"/>
          </p:nvPr>
        </p:nvSpPr>
        <p:spPr>
          <a:xfrm>
            <a:off x="6954982" y="1359910"/>
            <a:ext cx="4623185" cy="4812292"/>
          </a:xfrm>
        </p:spPr>
        <p:txBody>
          <a:bodyPr/>
          <a:lstStyle/>
          <a:p>
            <a:r>
              <a:rPr lang="de-DE"/>
              <a:t>The n</a:t>
            </a:r>
            <a:r>
              <a:rPr lang="en-US" err="1"/>
              <a:t>umber</a:t>
            </a:r>
            <a:r>
              <a:rPr lang="en-US"/>
              <a:t> of local and remote DRAM memory accesses per-core</a:t>
            </a:r>
          </a:p>
        </p:txBody>
      </p:sp>
      <p:pic>
        <p:nvPicPr>
          <p:cNvPr id="5" name="Picture 4">
            <a:extLst>
              <a:ext uri="{FF2B5EF4-FFF2-40B4-BE49-F238E27FC236}">
                <a16:creationId xmlns:a16="http://schemas.microsoft.com/office/drawing/2014/main" id="{6FFDCDD6-4AE1-431E-8EA2-6ACDEF0AC242}"/>
              </a:ext>
            </a:extLst>
          </p:cNvPr>
          <p:cNvPicPr>
            <a:picLocks noChangeAspect="1"/>
          </p:cNvPicPr>
          <p:nvPr/>
        </p:nvPicPr>
        <p:blipFill>
          <a:blip r:embed="rId2"/>
          <a:stretch>
            <a:fillRect/>
          </a:stretch>
        </p:blipFill>
        <p:spPr>
          <a:xfrm>
            <a:off x="471055" y="1359909"/>
            <a:ext cx="6400800" cy="4886325"/>
          </a:xfrm>
          <a:prstGeom prst="rect">
            <a:avLst/>
          </a:prstGeom>
        </p:spPr>
      </p:pic>
    </p:spTree>
    <p:extLst>
      <p:ext uri="{BB962C8B-B14F-4D97-AF65-F5344CB8AC3E}">
        <p14:creationId xmlns:p14="http://schemas.microsoft.com/office/powerpoint/2010/main" val="304957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8F529A-FB02-4439-BDAC-C832C5094ADA}"/>
              </a:ext>
            </a:extLst>
          </p:cNvPr>
          <p:cNvSpPr>
            <a:spLocks noGrp="1"/>
          </p:cNvSpPr>
          <p:nvPr>
            <p:ph type="sldNum" sz="quarter" idx="12"/>
          </p:nvPr>
        </p:nvSpPr>
        <p:spPr/>
        <p:txBody>
          <a:bodyPr/>
          <a:lstStyle/>
          <a:p>
            <a:fld id="{EE2556C5-CE8C-6547-B838-EA80C61A4AF7}" type="slidenum">
              <a:rPr lang="en-US" smtClean="0">
                <a:solidFill>
                  <a:prstClr val="white"/>
                </a:solidFill>
              </a:rPr>
              <a:pPr/>
              <a:t>35</a:t>
            </a:fld>
            <a:endParaRPr lang="en-US">
              <a:solidFill>
                <a:prstClr val="white"/>
              </a:solidFill>
            </a:endParaRPr>
          </a:p>
        </p:txBody>
      </p:sp>
      <p:sp>
        <p:nvSpPr>
          <p:cNvPr id="3" name="Title 2">
            <a:extLst>
              <a:ext uri="{FF2B5EF4-FFF2-40B4-BE49-F238E27FC236}">
                <a16:creationId xmlns:a16="http://schemas.microsoft.com/office/drawing/2014/main" id="{52667DE8-E641-4FA5-8255-E905AC67F789}"/>
              </a:ext>
            </a:extLst>
          </p:cNvPr>
          <p:cNvSpPr>
            <a:spLocks noGrp="1"/>
          </p:cNvSpPr>
          <p:nvPr>
            <p:ph type="title"/>
          </p:nvPr>
        </p:nvSpPr>
        <p:spPr/>
        <p:txBody>
          <a:bodyPr/>
          <a:lstStyle/>
          <a:p>
            <a:r>
              <a:rPr lang="de-DE"/>
              <a:t>pcm-memory</a:t>
            </a:r>
            <a:endParaRPr lang="en-US"/>
          </a:p>
        </p:txBody>
      </p:sp>
      <p:sp>
        <p:nvSpPr>
          <p:cNvPr id="4" name="Content Placeholder 3">
            <a:extLst>
              <a:ext uri="{FF2B5EF4-FFF2-40B4-BE49-F238E27FC236}">
                <a16:creationId xmlns:a16="http://schemas.microsoft.com/office/drawing/2014/main" id="{D391B93D-8938-4F9B-BDC0-4FA3E4341F51}"/>
              </a:ext>
            </a:extLst>
          </p:cNvPr>
          <p:cNvSpPr>
            <a:spLocks noGrp="1"/>
          </p:cNvSpPr>
          <p:nvPr>
            <p:ph sz="quarter" idx="13"/>
          </p:nvPr>
        </p:nvSpPr>
        <p:spPr>
          <a:xfrm>
            <a:off x="6138958" y="1177636"/>
            <a:ext cx="6053041" cy="4994566"/>
          </a:xfrm>
        </p:spPr>
        <p:txBody>
          <a:bodyPr/>
          <a:lstStyle/>
          <a:p>
            <a:r>
              <a:rPr lang="de-DE"/>
              <a:t>Monitor memory per-channel and per DIMM rank</a:t>
            </a:r>
          </a:p>
          <a:p>
            <a:r>
              <a:rPr lang="de-DE"/>
              <a:t>PMem channel bandwidth</a:t>
            </a:r>
          </a:p>
          <a:p>
            <a:endParaRPr lang="de-DE"/>
          </a:p>
          <a:p>
            <a:endParaRPr lang="de-DE"/>
          </a:p>
          <a:p>
            <a:endParaRPr lang="de-DE"/>
          </a:p>
          <a:p>
            <a:endParaRPr lang="de-DE"/>
          </a:p>
          <a:p>
            <a:endParaRPr lang="de-DE"/>
          </a:p>
          <a:p>
            <a:r>
              <a:rPr lang="de-DE"/>
              <a:t>PMem „Memory Mode“ DRAM cache hit rate</a:t>
            </a:r>
            <a:endParaRPr lang="en-US"/>
          </a:p>
        </p:txBody>
      </p:sp>
      <p:pic>
        <p:nvPicPr>
          <p:cNvPr id="5" name="Picture 4">
            <a:extLst>
              <a:ext uri="{FF2B5EF4-FFF2-40B4-BE49-F238E27FC236}">
                <a16:creationId xmlns:a16="http://schemas.microsoft.com/office/drawing/2014/main" id="{414A0281-FC01-49CD-9301-83BA5FE6396A}"/>
              </a:ext>
            </a:extLst>
          </p:cNvPr>
          <p:cNvPicPr>
            <a:picLocks noChangeAspect="1"/>
          </p:cNvPicPr>
          <p:nvPr/>
        </p:nvPicPr>
        <p:blipFill>
          <a:blip r:embed="rId2"/>
          <a:stretch>
            <a:fillRect/>
          </a:stretch>
        </p:blipFill>
        <p:spPr>
          <a:xfrm>
            <a:off x="523874" y="1177635"/>
            <a:ext cx="5439208" cy="5119255"/>
          </a:xfrm>
          <a:prstGeom prst="rect">
            <a:avLst/>
          </a:prstGeom>
        </p:spPr>
      </p:pic>
    </p:spTree>
    <p:extLst>
      <p:ext uri="{BB962C8B-B14F-4D97-AF65-F5344CB8AC3E}">
        <p14:creationId xmlns:p14="http://schemas.microsoft.com/office/powerpoint/2010/main" val="197772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A099-8556-4E2E-8764-DDF6DA990FC2}"/>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25630592-23D5-4FD7-B7C8-E24A70190FB5}"/>
              </a:ext>
            </a:extLst>
          </p:cNvPr>
          <p:cNvSpPr>
            <a:spLocks noGrp="1"/>
          </p:cNvSpPr>
          <p:nvPr>
            <p:ph idx="1"/>
          </p:nvPr>
        </p:nvSpPr>
        <p:spPr/>
        <p:txBody>
          <a:bodyPr/>
          <a:lstStyle/>
          <a:p>
            <a:r>
              <a:rPr lang="en-US" sz="2400" dirty="0"/>
              <a:t>By utilizing Sparse Weight Compression technique, we’ve demonstrated that you can get up to 1.87x in performance gain and save up to 50% memory bandwidth</a:t>
            </a:r>
          </a:p>
          <a:p>
            <a:pPr marL="0" indent="0">
              <a:buNone/>
            </a:pPr>
            <a:endParaRPr lang="en-US" sz="2400" dirty="0"/>
          </a:p>
          <a:p>
            <a:r>
              <a:rPr lang="en-US" sz="2400" dirty="0"/>
              <a:t>Next Steps</a:t>
            </a:r>
          </a:p>
          <a:p>
            <a:pPr lvl="1"/>
            <a:r>
              <a:rPr lang="en-US" dirty="0"/>
              <a:t>Continue to enable other DNNL models</a:t>
            </a:r>
          </a:p>
          <a:p>
            <a:pPr lvl="1"/>
            <a:r>
              <a:rPr lang="en-US" dirty="0"/>
              <a:t>System level optimization</a:t>
            </a:r>
          </a:p>
        </p:txBody>
      </p:sp>
    </p:spTree>
    <p:extLst>
      <p:ext uri="{BB962C8B-B14F-4D97-AF65-F5344CB8AC3E}">
        <p14:creationId xmlns:p14="http://schemas.microsoft.com/office/powerpoint/2010/main" val="5545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r>
              <a:rPr lang="en-US"/>
              <a:t>BACKUP</a:t>
            </a:r>
          </a:p>
        </p:txBody>
      </p:sp>
    </p:spTree>
    <p:extLst>
      <p:ext uri="{BB962C8B-B14F-4D97-AF65-F5344CB8AC3E}">
        <p14:creationId xmlns:p14="http://schemas.microsoft.com/office/powerpoint/2010/main" val="114184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p:txBody>
          <a:bodyPr>
            <a:normAutofit fontScale="90000"/>
          </a:bodyPr>
          <a:lstStyle/>
          <a:p>
            <a:r>
              <a:rPr lang="en-US"/>
              <a:t>4th Gen Intel® Xeon® Scalable Processor - Intel® AI Engines  supporting Solution Stack</a:t>
            </a:r>
            <a:br>
              <a:rPr lang="en-US"/>
            </a:br>
            <a:endParaRPr lang="en-US"/>
          </a:p>
        </p:txBody>
      </p:sp>
      <p:sp>
        <p:nvSpPr>
          <p:cNvPr id="14" name="Content Placeholder 2">
            <a:extLst>
              <a:ext uri="{FF2B5EF4-FFF2-40B4-BE49-F238E27FC236}">
                <a16:creationId xmlns:a16="http://schemas.microsoft.com/office/drawing/2014/main" id="{DE4C96EB-C889-4C1A-AE3A-2DB0871EADFB}"/>
              </a:ext>
            </a:extLst>
          </p:cNvPr>
          <p:cNvSpPr txBox="1">
            <a:spLocks/>
          </p:cNvSpPr>
          <p:nvPr/>
        </p:nvSpPr>
        <p:spPr>
          <a:xfrm>
            <a:off x="5911517" y="1540368"/>
            <a:ext cx="4944665" cy="4574947"/>
          </a:xfrm>
          <a:prstGeom prst="rect">
            <a:avLst/>
          </a:prstGeom>
        </p:spPr>
        <p:txBody>
          <a:bodyPr>
            <a:noAutofit/>
          </a:bodyPr>
          <a:lstStyle>
            <a:lvl1pPr marL="171450" indent="-171450" algn="l" defTabSz="685800" rtl="0" eaLnBrk="1" latinLnBrk="0" hangingPunct="1">
              <a:lnSpc>
                <a:spcPct val="90000"/>
              </a:lnSpc>
              <a:spcBef>
                <a:spcPts val="750"/>
              </a:spcBef>
              <a:buFont typeface="IntelOne Display Regular" panose="020B0503020203020204" pitchFamily="34" charset="0"/>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IntelOne Display Regular" panose="020B0503020203020204" pitchFamily="34" charset="0"/>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IntelOne Display Regular" panose="020B0503020203020204" pitchFamily="34" charset="0"/>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IntelOne Display Regular" panose="020B0503020203020204" pitchFamily="34" charset="0"/>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IntelOne Display Regular" panose="020B0503020203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9585">
              <a:buNone/>
            </a:pPr>
            <a:r>
              <a:rPr lang="en-US" sz="2133" b="1">
                <a:solidFill>
                  <a:srgbClr val="FFFFFF"/>
                </a:solidFill>
                <a:latin typeface="IntelOne Text"/>
                <a:ea typeface="Intel Clear" panose="020B0604020203020204" pitchFamily="34" charset="0"/>
                <a:cs typeface="Intel Clear" panose="020B0604020203020204" pitchFamily="34" charset="0"/>
              </a:rPr>
              <a:t>Leading ecosystem </a:t>
            </a:r>
            <a:r>
              <a:rPr lang="en-US" sz="1870">
                <a:latin typeface="IntelOne Text"/>
                <a:ea typeface="Intel Clear" panose="020B0604020203020204" pitchFamily="34" charset="0"/>
                <a:cs typeface="Intel Clear" panose="020B0604020203020204" pitchFamily="34" charset="0"/>
              </a:rPr>
              <a:t>BFloat16</a:t>
            </a:r>
            <a:r>
              <a:rPr lang="en-US" sz="1870" b="1">
                <a:solidFill>
                  <a:srgbClr val="FFFFFF"/>
                </a:solidFill>
                <a:latin typeface="IntelOne Text"/>
                <a:ea typeface="Intel Clear" panose="020B0604020203020204" pitchFamily="34" charset="0"/>
                <a:cs typeface="Intel Clear" panose="020B0604020203020204" pitchFamily="34" charset="0"/>
              </a:rPr>
              <a:t>/</a:t>
            </a:r>
            <a:r>
              <a:rPr lang="en-US" sz="1867">
                <a:solidFill>
                  <a:srgbClr val="FFFFFF"/>
                </a:solidFill>
                <a:latin typeface="IntelOne Text"/>
                <a:ea typeface="Intel Clear" panose="020B0604020203020204" pitchFamily="34" charset="0"/>
                <a:cs typeface="Intel Clear" panose="020B0604020203020204" pitchFamily="34" charset="0"/>
              </a:rPr>
              <a:t>INT8 adoption on Intel® Xeon®  Scalable Processor with comparable FP32 performance</a:t>
            </a:r>
          </a:p>
          <a:p>
            <a:pPr marL="0" indent="-380981" algn="just" defTabSz="609585">
              <a:buFont typeface="Arial" panose="020B0604020202020204" pitchFamily="34" charset="0"/>
              <a:buChar char="•"/>
            </a:pPr>
            <a:endParaRPr lang="en-US" sz="1867">
              <a:solidFill>
                <a:srgbClr val="FFFFFF"/>
              </a:solidFill>
              <a:latin typeface="IntelOne Text"/>
              <a:ea typeface="Intel Clear" panose="020B0604020203020204" pitchFamily="34" charset="0"/>
              <a:cs typeface="Intel Clear" panose="020B0604020203020204" pitchFamily="34" charset="0"/>
            </a:endParaRPr>
          </a:p>
          <a:p>
            <a:pPr marL="0" indent="0" algn="just" defTabSz="609585">
              <a:buNone/>
            </a:pPr>
            <a:r>
              <a:rPr lang="en-US" sz="2133" b="1">
                <a:solidFill>
                  <a:srgbClr val="FFFFFF"/>
                </a:solidFill>
                <a:latin typeface="IntelOne Text"/>
                <a:ea typeface="Intel Clear" panose="020B0604020203020204" pitchFamily="34" charset="0"/>
                <a:cs typeface="Intel Clear" panose="020B0604020203020204" pitchFamily="34" charset="0"/>
              </a:rPr>
              <a:t>Deep expertise </a:t>
            </a:r>
            <a:r>
              <a:rPr lang="en-US" sz="1867">
                <a:solidFill>
                  <a:srgbClr val="FFFFFF"/>
                </a:solidFill>
                <a:latin typeface="IntelOne Text"/>
                <a:ea typeface="Intel Clear" panose="020B0604020203020204" pitchFamily="34" charset="0"/>
                <a:cs typeface="Intel Clear" panose="020B0604020203020204" pitchFamily="34" charset="0"/>
              </a:rPr>
              <a:t>in solutions engineering resulting in optimizations across popular open-sourced frameworks to showcase advantages of new AI Engine technology</a:t>
            </a:r>
          </a:p>
          <a:p>
            <a:pPr marL="0" indent="-380981" algn="just" defTabSz="609585">
              <a:buFont typeface="Arial" panose="020B0604020202020204" pitchFamily="34" charset="0"/>
              <a:buChar char="•"/>
            </a:pPr>
            <a:endParaRPr lang="en-US" sz="1867">
              <a:solidFill>
                <a:srgbClr val="FFFFFF"/>
              </a:solidFill>
              <a:latin typeface="IntelOne Text"/>
              <a:ea typeface="Intel Clear" panose="020B0604020203020204" pitchFamily="34" charset="0"/>
              <a:cs typeface="Intel Clear" panose="020B0604020203020204" pitchFamily="34" charset="0"/>
            </a:endParaRPr>
          </a:p>
          <a:p>
            <a:pPr marL="0" indent="0" defTabSz="609585">
              <a:buNone/>
            </a:pPr>
            <a:r>
              <a:rPr lang="en-US" sz="1867" b="1">
                <a:solidFill>
                  <a:srgbClr val="FFFFFF"/>
                </a:solidFill>
                <a:latin typeface="IntelOne Text"/>
                <a:ea typeface="Intel Clear" panose="020B0604020203020204" pitchFamily="34" charset="0"/>
                <a:cs typeface="Intel Clear" panose="020B0604020203020204" pitchFamily="34" charset="0"/>
              </a:rPr>
              <a:t>Intel® AMX/TMUL Optimized Intel® oneDNN library </a:t>
            </a:r>
            <a:r>
              <a:rPr lang="en-US" sz="1867">
                <a:solidFill>
                  <a:srgbClr val="FFFFFF"/>
                </a:solidFill>
                <a:latin typeface="IntelOne Text"/>
                <a:ea typeface="Intel Clear" panose="020B0604020203020204" pitchFamily="34" charset="0"/>
                <a:cs typeface="Intel Clear" panose="020B0604020203020204" pitchFamily="34" charset="0"/>
              </a:rPr>
              <a:t>for </a:t>
            </a:r>
            <a:r>
              <a:rPr lang="en-US" sz="1867">
                <a:latin typeface="IntelOne Text"/>
                <a:ea typeface="Intel Clear" panose="020B0604020203020204" pitchFamily="34" charset="0"/>
                <a:cs typeface="Intel Clear" panose="020B0604020203020204" pitchFamily="34" charset="0"/>
              </a:rPr>
              <a:t>BFloat16</a:t>
            </a:r>
            <a:r>
              <a:rPr lang="en-US" sz="1867">
                <a:solidFill>
                  <a:srgbClr val="FFFFFF"/>
                </a:solidFill>
                <a:latin typeface="IntelOne Text"/>
                <a:ea typeface="Intel Clear" panose="020B0604020203020204" pitchFamily="34" charset="0"/>
                <a:cs typeface="Intel Clear" panose="020B0604020203020204" pitchFamily="34" charset="0"/>
              </a:rPr>
              <a:t>/INT8 deep learnings primitives</a:t>
            </a:r>
          </a:p>
          <a:p>
            <a:endParaRPr lang="en-US" sz="2133">
              <a:solidFill>
                <a:srgbClr val="FFFFFF"/>
              </a:solidFill>
              <a:latin typeface="IntelOne Text Light"/>
              <a:ea typeface="Intel Clear Light" panose="020B0404020203020204" pitchFamily="34" charset="0"/>
              <a:cs typeface="Intel Clear Light" panose="020B0404020203020204" pitchFamily="34" charset="0"/>
            </a:endParaRPr>
          </a:p>
        </p:txBody>
      </p:sp>
      <p:sp>
        <p:nvSpPr>
          <p:cNvPr id="15" name="Right Brace 14">
            <a:extLst>
              <a:ext uri="{FF2B5EF4-FFF2-40B4-BE49-F238E27FC236}">
                <a16:creationId xmlns:a16="http://schemas.microsoft.com/office/drawing/2014/main" id="{AEC3B6F4-7FB6-4264-8C87-6BB3B1BEF7DB}"/>
              </a:ext>
            </a:extLst>
          </p:cNvPr>
          <p:cNvSpPr/>
          <p:nvPr/>
        </p:nvSpPr>
        <p:spPr>
          <a:xfrm>
            <a:off x="4830418" y="1207009"/>
            <a:ext cx="763377" cy="4492409"/>
          </a:xfrm>
          <a:prstGeom prst="rightBrace">
            <a:avLst/>
          </a:prstGeom>
          <a:noFill/>
          <a:ln w="25400" cap="flat">
            <a:solidFill>
              <a:srgbClr val="000000"/>
            </a:solidFill>
            <a:prstDash val="solid"/>
            <a:miter lim="400000"/>
          </a:ln>
          <a:effectLst/>
          <a:sp3d/>
        </p:spPr>
        <p:txBody>
          <a:bodyPr rot="0" spcFirstLastPara="1" vertOverflow="overflow" horzOverflow="overflow" vert="horz" wrap="square" lIns="91439" tIns="45719" rIns="91439" bIns="45719" numCol="1" spcCol="38100" rtlCol="0" anchor="t">
            <a:noAutofit/>
          </a:bodyPr>
          <a:lstStyle/>
          <a:p>
            <a:pPr marL="0" marR="0" lvl="0" indent="0" defTabSz="914377" eaLnBrk="1" fontAlgn="auto" latinLnBrk="1"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One Text"/>
            </a:endParaRPr>
          </a:p>
        </p:txBody>
      </p:sp>
      <p:grpSp>
        <p:nvGrpSpPr>
          <p:cNvPr id="16" name="Group 15">
            <a:extLst>
              <a:ext uri="{FF2B5EF4-FFF2-40B4-BE49-F238E27FC236}">
                <a16:creationId xmlns:a16="http://schemas.microsoft.com/office/drawing/2014/main" id="{2347287B-2552-4792-8641-7E57DEAC8386}"/>
              </a:ext>
            </a:extLst>
          </p:cNvPr>
          <p:cNvGrpSpPr/>
          <p:nvPr/>
        </p:nvGrpSpPr>
        <p:grpSpPr>
          <a:xfrm>
            <a:off x="406400" y="1207008"/>
            <a:ext cx="4204075" cy="5192411"/>
            <a:chOff x="330588" y="745183"/>
            <a:chExt cx="3127268" cy="4006375"/>
          </a:xfrm>
        </p:grpSpPr>
        <p:grpSp>
          <p:nvGrpSpPr>
            <p:cNvPr id="17" name="Group 16">
              <a:extLst>
                <a:ext uri="{FF2B5EF4-FFF2-40B4-BE49-F238E27FC236}">
                  <a16:creationId xmlns:a16="http://schemas.microsoft.com/office/drawing/2014/main" id="{14B957BA-8FA2-408E-BD33-1EE99DC3E23F}"/>
                </a:ext>
              </a:extLst>
            </p:cNvPr>
            <p:cNvGrpSpPr/>
            <p:nvPr/>
          </p:nvGrpSpPr>
          <p:grpSpPr>
            <a:xfrm>
              <a:off x="330588" y="745183"/>
              <a:ext cx="3127268" cy="4006375"/>
              <a:chOff x="330588" y="745183"/>
              <a:chExt cx="3127268" cy="4006375"/>
            </a:xfrm>
          </p:grpSpPr>
          <p:sp>
            <p:nvSpPr>
              <p:cNvPr id="23" name="Rounded Rectangle 11">
                <a:extLst>
                  <a:ext uri="{FF2B5EF4-FFF2-40B4-BE49-F238E27FC236}">
                    <a16:creationId xmlns:a16="http://schemas.microsoft.com/office/drawing/2014/main" id="{E0A7307F-1367-45B7-AF7A-85EE70BCEC2A}"/>
                  </a:ext>
                </a:extLst>
              </p:cNvPr>
              <p:cNvSpPr/>
              <p:nvPr/>
            </p:nvSpPr>
            <p:spPr>
              <a:xfrm>
                <a:off x="330588" y="1262053"/>
                <a:ext cx="3127268" cy="422698"/>
              </a:xfrm>
              <a:prstGeom prst="rect">
                <a:avLst/>
              </a:prstGeom>
              <a:solidFill>
                <a:srgbClr val="7E8D96"/>
              </a:solidFill>
              <a:ln w="25400" cap="flat" cmpd="sng" algn="ctr">
                <a:solidFill>
                  <a:srgbClr val="525252">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Topologies</a:t>
                </a:r>
              </a:p>
            </p:txBody>
          </p:sp>
          <p:sp>
            <p:nvSpPr>
              <p:cNvPr id="24" name="Rounded Rectangle 13">
                <a:extLst>
                  <a:ext uri="{FF2B5EF4-FFF2-40B4-BE49-F238E27FC236}">
                    <a16:creationId xmlns:a16="http://schemas.microsoft.com/office/drawing/2014/main" id="{424F8A60-0546-463C-92B9-BCFD5ED74935}"/>
                  </a:ext>
                </a:extLst>
              </p:cNvPr>
              <p:cNvSpPr/>
              <p:nvPr/>
            </p:nvSpPr>
            <p:spPr>
              <a:xfrm>
                <a:off x="330588" y="745183"/>
                <a:ext cx="3127268" cy="502341"/>
              </a:xfrm>
              <a:prstGeom prst="rect">
                <a:avLst/>
              </a:prstGeom>
              <a:solidFill>
                <a:srgbClr val="B1BABF">
                  <a:lumMod val="75000"/>
                </a:srgbClr>
              </a:solidFill>
              <a:ln w="25400" cap="flat" cmpd="sng" algn="ctr">
                <a:solidFill>
                  <a:srgbClr val="525252">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Customer Workloads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(Healthcare, Video analysis, medical imaging…)</a:t>
                </a:r>
              </a:p>
            </p:txBody>
          </p:sp>
          <p:sp>
            <p:nvSpPr>
              <p:cNvPr id="25" name="Rounded Rectangle 14">
                <a:extLst>
                  <a:ext uri="{FF2B5EF4-FFF2-40B4-BE49-F238E27FC236}">
                    <a16:creationId xmlns:a16="http://schemas.microsoft.com/office/drawing/2014/main" id="{585108FA-AF80-4C89-BAA0-D00DA98007A4}"/>
                  </a:ext>
                </a:extLst>
              </p:cNvPr>
              <p:cNvSpPr/>
              <p:nvPr/>
            </p:nvSpPr>
            <p:spPr>
              <a:xfrm>
                <a:off x="330588" y="3443527"/>
                <a:ext cx="3127268" cy="371102"/>
              </a:xfrm>
              <a:prstGeom prst="rect">
                <a:avLst/>
              </a:prstGeom>
              <a:solidFill>
                <a:srgbClr val="0068B5"/>
              </a:solidFill>
              <a:ln w="25400" cap="flat" cmpd="sng" algn="ctr">
                <a:solidFill>
                  <a:srgbClr val="525252">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oneDNN Library </a:t>
                </a:r>
              </a:p>
            </p:txBody>
          </p:sp>
          <p:sp>
            <p:nvSpPr>
              <p:cNvPr id="26" name="Rounded Rectangle 15">
                <a:extLst>
                  <a:ext uri="{FF2B5EF4-FFF2-40B4-BE49-F238E27FC236}">
                    <a16:creationId xmlns:a16="http://schemas.microsoft.com/office/drawing/2014/main" id="{A43076F4-DE6D-44F5-969D-C2056E3DF738}"/>
                  </a:ext>
                </a:extLst>
              </p:cNvPr>
              <p:cNvSpPr/>
              <p:nvPr/>
            </p:nvSpPr>
            <p:spPr>
              <a:xfrm>
                <a:off x="330588" y="4237167"/>
                <a:ext cx="3127268" cy="514391"/>
              </a:xfrm>
              <a:prstGeom prst="rect">
                <a:avLst/>
              </a:prstGeom>
              <a:solidFill>
                <a:srgbClr val="003C71"/>
              </a:solidFill>
              <a:ln w="25400" cap="flat" cmpd="sng" algn="ctr">
                <a:solidFill>
                  <a:srgbClr val="525252">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             4</a:t>
                </a:r>
                <a:r>
                  <a:rPr kumimoji="0" lang="en-US" sz="1600" b="0" i="0" u="none" strike="noStrike" kern="1200" cap="none" spc="0" normalizeH="0" baseline="30000" noProof="0">
                    <a:ln>
                      <a:noFill/>
                    </a:ln>
                    <a:solidFill>
                      <a:srgbClr val="FFFFFF"/>
                    </a:solidFill>
                    <a:effectLst/>
                    <a:uLnTx/>
                    <a:uFillTx/>
                    <a:latin typeface="IntelOne Text"/>
                    <a:ea typeface="Intel Clear" panose="020B0604020203020204" pitchFamily="34" charset="0"/>
                    <a:cs typeface="Intel Clear" panose="020B0604020203020204" pitchFamily="34" charset="0"/>
                  </a:rPr>
                  <a:t>th</a:t>
                </a:r>
                <a:r>
                  <a:rPr kumimoji="0" lang="en-US" sz="1600" b="0"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 Gen Intel® Xeon® Scalable Processor with AI Engine®</a:t>
                </a:r>
              </a:p>
            </p:txBody>
          </p:sp>
          <p:sp>
            <p:nvSpPr>
              <p:cNvPr id="27" name="Rounded Rectangle 17">
                <a:extLst>
                  <a:ext uri="{FF2B5EF4-FFF2-40B4-BE49-F238E27FC236}">
                    <a16:creationId xmlns:a16="http://schemas.microsoft.com/office/drawing/2014/main" id="{D61A851C-8753-4A0D-AB6B-E9002A75C98F}"/>
                  </a:ext>
                </a:extLst>
              </p:cNvPr>
              <p:cNvSpPr/>
              <p:nvPr/>
            </p:nvSpPr>
            <p:spPr>
              <a:xfrm>
                <a:off x="330588" y="1738825"/>
                <a:ext cx="3127268" cy="1650628"/>
              </a:xfrm>
              <a:prstGeom prst="rect">
                <a:avLst/>
              </a:prstGeom>
              <a:gradFill>
                <a:gsLst>
                  <a:gs pos="0">
                    <a:srgbClr val="92D050"/>
                  </a:gs>
                  <a:gs pos="66000">
                    <a:srgbClr val="0068B5">
                      <a:lumMod val="45000"/>
                      <a:lumOff val="55000"/>
                    </a:srgbClr>
                  </a:gs>
                  <a:gs pos="80000">
                    <a:srgbClr val="0068B5">
                      <a:lumMod val="60000"/>
                      <a:lumOff val="40000"/>
                    </a:srgbClr>
                  </a:gs>
                  <a:gs pos="100000">
                    <a:srgbClr val="0068B5"/>
                  </a:gs>
                </a:gsLst>
                <a:lin ang="5400000" scaled="1"/>
              </a:gradFill>
              <a:ln w="19050" cap="flat" cmpd="sng" algn="ctr">
                <a:solidFill>
                  <a:srgbClr val="525252"/>
                </a:solidFill>
                <a:prstDash val="solid"/>
                <a:miter lim="800000"/>
              </a:ln>
              <a:effectLst/>
            </p:spPr>
            <p:txBody>
              <a:bodyPr bIns="0"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Frameworks</a:t>
                </a:r>
              </a:p>
            </p:txBody>
          </p:sp>
          <p:sp>
            <p:nvSpPr>
              <p:cNvPr id="28" name="Rounded Rectangle 14">
                <a:extLst>
                  <a:ext uri="{FF2B5EF4-FFF2-40B4-BE49-F238E27FC236}">
                    <a16:creationId xmlns:a16="http://schemas.microsoft.com/office/drawing/2014/main" id="{8B1260BB-5B5D-471E-823A-25AD3FD3D31D}"/>
                  </a:ext>
                </a:extLst>
              </p:cNvPr>
              <p:cNvSpPr/>
              <p:nvPr/>
            </p:nvSpPr>
            <p:spPr>
              <a:xfrm>
                <a:off x="330588" y="3840347"/>
                <a:ext cx="3127268" cy="371102"/>
              </a:xfrm>
              <a:prstGeom prst="rect">
                <a:avLst/>
              </a:prstGeom>
              <a:solidFill>
                <a:srgbClr val="0068B5"/>
              </a:solidFill>
              <a:ln w="25400" cap="flat" cmpd="sng" algn="ctr">
                <a:solidFill>
                  <a:srgbClr val="525252">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telOne Text"/>
                    <a:ea typeface="Intel Clear" panose="020B0604020203020204" pitchFamily="34" charset="0"/>
                    <a:cs typeface="Intel Clear" panose="020B0604020203020204" pitchFamily="34" charset="0"/>
                  </a:rPr>
                  <a:t>OS</a:t>
                </a:r>
              </a:p>
            </p:txBody>
          </p:sp>
          <p:pic>
            <p:nvPicPr>
              <p:cNvPr id="29" name="Picture 28" descr="Icon&#10;&#10;Description automatically generated">
                <a:extLst>
                  <a:ext uri="{FF2B5EF4-FFF2-40B4-BE49-F238E27FC236}">
                    <a16:creationId xmlns:a16="http://schemas.microsoft.com/office/drawing/2014/main" id="{B2B82F2B-0ED2-4900-A2F5-5088E0C4E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58" y="4283907"/>
                <a:ext cx="421436" cy="420910"/>
              </a:xfrm>
              <a:prstGeom prst="rect">
                <a:avLst/>
              </a:prstGeom>
            </p:spPr>
          </p:pic>
        </p:grpSp>
        <p:pic>
          <p:nvPicPr>
            <p:cNvPr id="18" name="Picture 17">
              <a:extLst>
                <a:ext uri="{FF2B5EF4-FFF2-40B4-BE49-F238E27FC236}">
                  <a16:creationId xmlns:a16="http://schemas.microsoft.com/office/drawing/2014/main" id="{A723C8E8-148A-4E23-BF47-116F11673527}"/>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2125590" y="1856430"/>
              <a:ext cx="1258932" cy="223460"/>
            </a:xfrm>
            <a:prstGeom prst="rect">
              <a:avLst/>
            </a:prstGeom>
          </p:spPr>
        </p:pic>
        <p:pic>
          <p:nvPicPr>
            <p:cNvPr id="19" name="Picture 18">
              <a:extLst>
                <a:ext uri="{FF2B5EF4-FFF2-40B4-BE49-F238E27FC236}">
                  <a16:creationId xmlns:a16="http://schemas.microsoft.com/office/drawing/2014/main" id="{5E7306E7-DEC6-4CB1-B0F6-0A4C12EDF261}"/>
                </a:ext>
              </a:extLst>
            </p:cNvPr>
            <p:cNvPicPr>
              <a:picLocks noChangeAspect="1"/>
            </p:cNvPicPr>
            <p:nvPr/>
          </p:nvPicPr>
          <p:blipFill>
            <a:blip r:embed="rId5"/>
            <a:stretch>
              <a:fillRect/>
            </a:stretch>
          </p:blipFill>
          <p:spPr>
            <a:xfrm>
              <a:off x="2229617" y="2658536"/>
              <a:ext cx="1123978" cy="229383"/>
            </a:xfrm>
            <a:prstGeom prst="rect">
              <a:avLst/>
            </a:prstGeom>
          </p:spPr>
        </p:pic>
        <p:pic>
          <p:nvPicPr>
            <p:cNvPr id="20" name="Picture 2" descr="Image result for pytorch logo">
              <a:extLst>
                <a:ext uri="{FF2B5EF4-FFF2-40B4-BE49-F238E27FC236}">
                  <a16:creationId xmlns:a16="http://schemas.microsoft.com/office/drawing/2014/main" id="{1BA4BE0F-AB15-4214-86FB-34445F612326}"/>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385758" y="2665490"/>
              <a:ext cx="901932" cy="222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onnx runtime">
              <a:extLst>
                <a:ext uri="{FF2B5EF4-FFF2-40B4-BE49-F238E27FC236}">
                  <a16:creationId xmlns:a16="http://schemas.microsoft.com/office/drawing/2014/main" id="{42D78B02-9F62-41C6-9ED4-7D05F355FC60}"/>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a:ext>
              </a:extLst>
            </a:blip>
            <a:srcRect/>
            <a:stretch>
              <a:fillRect/>
            </a:stretch>
          </p:blipFill>
          <p:spPr bwMode="auto">
            <a:xfrm>
              <a:off x="433437" y="1866613"/>
              <a:ext cx="871691" cy="2973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Apache Mxnet Logo Clipart (1860x637), Png Download">
              <a:extLst>
                <a:ext uri="{FF2B5EF4-FFF2-40B4-BE49-F238E27FC236}">
                  <a16:creationId xmlns:a16="http://schemas.microsoft.com/office/drawing/2014/main" id="{04B8C595-6870-4D6F-A239-80C6316EC5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0326" y="2308191"/>
              <a:ext cx="729291" cy="2414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72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a:xfrm>
            <a:off x="381000" y="0"/>
            <a:ext cx="10972800" cy="754004"/>
          </a:xfrm>
        </p:spPr>
        <p:txBody>
          <a:bodyPr>
            <a:normAutofit/>
          </a:bodyPr>
          <a:lstStyle/>
          <a:p>
            <a:r>
              <a:rPr lang="en-US"/>
              <a:t>Memory Bandwidth in Machine Learning Inference</a:t>
            </a:r>
          </a:p>
        </p:txBody>
      </p:sp>
      <p:sp>
        <p:nvSpPr>
          <p:cNvPr id="6" name="Content Placeholder 5">
            <a:extLst>
              <a:ext uri="{FF2B5EF4-FFF2-40B4-BE49-F238E27FC236}">
                <a16:creationId xmlns:a16="http://schemas.microsoft.com/office/drawing/2014/main" id="{0A9FEEB4-327E-4AD8-B978-530E796CACCB}"/>
              </a:ext>
            </a:extLst>
          </p:cNvPr>
          <p:cNvSpPr>
            <a:spLocks noGrp="1"/>
          </p:cNvSpPr>
          <p:nvPr>
            <p:ph idx="1"/>
          </p:nvPr>
        </p:nvSpPr>
        <p:spPr>
          <a:xfrm>
            <a:off x="381000" y="822959"/>
            <a:ext cx="10972800" cy="5554981"/>
          </a:xfrm>
        </p:spPr>
        <p:txBody>
          <a:bodyPr/>
          <a:lstStyle/>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ntelOne Text"/>
                <a:cs typeface="Arial"/>
              </a:rPr>
              <a:t>Deep Neural Network (DNN) models designed with billions of parameters need significant computational and memory resources.</a:t>
            </a:r>
          </a:p>
          <a:p>
            <a:pPr marL="685800" marR="0" lvl="1" indent="-228600" algn="l" defTabSz="914400" rtl="0" eaLnBrk="1" fontAlgn="auto" latinLnBrk="0" hangingPunct="1">
              <a:lnSpc>
                <a:spcPct val="90000"/>
              </a:lnSpc>
              <a:spcBef>
                <a:spcPts val="500"/>
              </a:spcBef>
              <a:spcAft>
                <a:spcPts val="1200"/>
              </a:spcAft>
              <a:buClr>
                <a:srgbClr val="00C7FD"/>
              </a:buClr>
              <a:buSzTx/>
              <a:buFont typeface="IntelOne Display Regular" panose="020B0503020203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ntelOne Text"/>
                <a:cs typeface="Arial"/>
              </a:rPr>
              <a:t>Models are growing big, every year </a:t>
            </a:r>
            <a:r>
              <a:rPr kumimoji="0" lang="en-US" sz="900" b="0" i="0" u="none" strike="noStrike" kern="1200" cap="none" spc="0" normalizeH="0" baseline="0" noProof="0" dirty="0">
                <a:ln>
                  <a:noFill/>
                </a:ln>
                <a:solidFill>
                  <a:srgbClr val="FFFFFF"/>
                </a:solidFill>
                <a:effectLst/>
                <a:uLnTx/>
                <a:uFillTx/>
                <a:latin typeface="IntelOne Text"/>
                <a:cs typeface="Arial"/>
              </a:rPr>
              <a:t>[1]</a:t>
            </a:r>
            <a:endParaRPr kumimoji="0" lang="en-US" sz="1600" b="0" i="0" u="none" strike="noStrike" kern="1200" cap="none" spc="0" normalizeH="0" baseline="0" noProof="0" dirty="0">
              <a:ln>
                <a:noFill/>
              </a:ln>
              <a:solidFill>
                <a:srgbClr val="FFFFFF"/>
              </a:solidFill>
              <a:effectLst/>
              <a:uLnTx/>
              <a:uFillTx/>
              <a:latin typeface="IntelOne Text"/>
              <a:cs typeface="Arial"/>
            </a:endParaRPr>
          </a:p>
          <a:p>
            <a:pPr>
              <a:spcBef>
                <a:spcPts val="500"/>
              </a:spcBef>
              <a:buClr>
                <a:srgbClr val="00C7FD"/>
              </a:buClr>
              <a:defRPr/>
            </a:pPr>
            <a:r>
              <a:rPr kumimoji="0" lang="en-US" sz="2000" b="0" i="0" u="none" strike="noStrike" kern="1200" cap="none" spc="0" normalizeH="0" baseline="0" noProof="0" dirty="0">
                <a:ln>
                  <a:noFill/>
                </a:ln>
                <a:solidFill>
                  <a:srgbClr val="FFFFFF"/>
                </a:solidFill>
                <a:effectLst/>
                <a:uLnTx/>
                <a:uFillTx/>
                <a:latin typeface="IntelOne Text"/>
                <a:cs typeface="Arial"/>
              </a:rPr>
              <a:t>Recommender systems, Natural Language Processing (NLP) /Long-short term memory (LSTM) shifts the bottleneck from compute to memory bound.</a:t>
            </a:r>
          </a:p>
          <a:p>
            <a:pPr lvl="1">
              <a:spcAft>
                <a:spcPts val="1200"/>
              </a:spcAft>
              <a:buClr>
                <a:srgbClr val="00C7FD"/>
              </a:buClr>
              <a:defRPr/>
            </a:pPr>
            <a:r>
              <a:rPr kumimoji="0" lang="en-US" sz="1600" b="0" i="0" u="none" strike="noStrike" kern="1200" cap="none" spc="0" normalizeH="0" baseline="0" noProof="0" dirty="0">
                <a:ln>
                  <a:noFill/>
                </a:ln>
                <a:solidFill>
                  <a:srgbClr val="FFFFFF"/>
                </a:solidFill>
                <a:effectLst/>
                <a:uLnTx/>
                <a:uFillTx/>
                <a:latin typeface="IntelOne Text"/>
                <a:cs typeface="Arial"/>
              </a:rPr>
              <a:t> These use cases are ~90% of AI inference workload mix in datacenters </a:t>
            </a:r>
            <a:r>
              <a:rPr kumimoji="0" lang="en-US" sz="1050" b="0" i="0" u="none" strike="noStrike" kern="1200" cap="none" spc="0" normalizeH="0" baseline="0" noProof="0" dirty="0">
                <a:ln>
                  <a:noFill/>
                </a:ln>
                <a:solidFill>
                  <a:srgbClr val="FFFFFF"/>
                </a:solidFill>
                <a:effectLst/>
                <a:uLnTx/>
                <a:uFillTx/>
                <a:latin typeface="IntelOne Text"/>
                <a:cs typeface="Arial"/>
              </a:rPr>
              <a:t>[2]</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ntelOne Text"/>
                <a:cs typeface="Arial"/>
              </a:rPr>
              <a:t>Memory Bandwidth is not scaling with Compute scaling over years.</a:t>
            </a:r>
          </a:p>
          <a:p>
            <a:pPr marL="685800" marR="0" lvl="1" indent="-228600" algn="l" defTabSz="914400" rtl="0" eaLnBrk="1" fontAlgn="auto" latinLnBrk="0" hangingPunct="1">
              <a:lnSpc>
                <a:spcPct val="90000"/>
              </a:lnSpc>
              <a:spcBef>
                <a:spcPts val="500"/>
              </a:spcBef>
              <a:spcAft>
                <a:spcPts val="1200"/>
              </a:spcAft>
              <a:buClr>
                <a:srgbClr val="00C7FD"/>
              </a:buClr>
              <a:buSzTx/>
              <a:buFont typeface="IntelOne Display Regular" panose="020B0503020203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ntelOne Text"/>
                <a:cs typeface="Arial"/>
              </a:rPr>
              <a:t>From Intel architectures Broadwell  to Sapphire Rapids, compute scaling (INT8 FLOPs) has increased at significantly higher rate than memory scaling (theoretical max memory BW) </a:t>
            </a:r>
            <a:r>
              <a:rPr kumimoji="0" lang="en-US" sz="900" b="0" i="0" u="none" strike="noStrike" kern="1200" cap="none" spc="0" normalizeH="0" baseline="0" noProof="0" dirty="0">
                <a:ln>
                  <a:noFill/>
                </a:ln>
                <a:solidFill>
                  <a:srgbClr val="FFFFFF"/>
                </a:solidFill>
                <a:effectLst/>
                <a:uLnTx/>
                <a:uFillTx/>
                <a:latin typeface="IntelOne Text"/>
                <a:cs typeface="Arial"/>
              </a:rPr>
              <a:t>[3]</a:t>
            </a:r>
          </a:p>
          <a:p>
            <a:pPr marL="685800" marR="0" lvl="1" indent="-228600" algn="l" defTabSz="914400" rtl="0" eaLnBrk="1" fontAlgn="auto" latinLnBrk="0" hangingPunct="1">
              <a:lnSpc>
                <a:spcPct val="90000"/>
              </a:lnSpc>
              <a:spcBef>
                <a:spcPts val="500"/>
              </a:spcBef>
              <a:spcAft>
                <a:spcPts val="1200"/>
              </a:spcAft>
              <a:buClr>
                <a:srgbClr val="00C7FD"/>
              </a:buClr>
              <a:buSzTx/>
              <a:buFont typeface="IntelOne Display Regular" panose="020B0503020203020204" pitchFamily="34" charset="0"/>
              <a:buChar char="•"/>
              <a:tabLst/>
              <a:defRPr/>
            </a:pPr>
            <a:r>
              <a:rPr lang="en-US" sz="1600" dirty="0">
                <a:solidFill>
                  <a:srgbClr val="FFFFFF"/>
                </a:solidFill>
                <a:latin typeface="IntelOne Text"/>
                <a:cs typeface="Arial"/>
              </a:rPr>
              <a:t>Cost of Memory is increasing</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ntelOne Text"/>
                <a:cs typeface="Arial"/>
              </a:rPr>
              <a:t>Bandwidth bottleneck</a:t>
            </a:r>
          </a:p>
          <a:p>
            <a:pPr marL="685800" marR="0" lvl="1" indent="-22860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ntelOne Text"/>
                <a:cs typeface="Arial"/>
              </a:rPr>
              <a:t>between DRAM memory and L3 cache</a:t>
            </a:r>
          </a:p>
          <a:p>
            <a:pPr marL="685800" marR="0" lvl="1" indent="-22860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ntelOne Text"/>
                <a:cs typeface="Arial"/>
              </a:rPr>
              <a:t>L3 cache to L1/L2 cache</a:t>
            </a:r>
          </a:p>
          <a:p>
            <a:pPr marL="457200" marR="0" lvl="1" indent="0" algn="l" defTabSz="914400" rtl="0" eaLnBrk="1" fontAlgn="auto" latinLnBrk="0" hangingPunct="1">
              <a:lnSpc>
                <a:spcPct val="90000"/>
              </a:lnSpc>
              <a:spcBef>
                <a:spcPts val="500"/>
              </a:spcBef>
              <a:spcAft>
                <a:spcPts val="120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dirty="0">
                <a:ln>
                  <a:noFill/>
                </a:ln>
                <a:solidFill>
                  <a:srgbClr val="FFFF00"/>
                </a:solidFill>
                <a:effectLst/>
                <a:uLnTx/>
                <a:uFillTx/>
                <a:latin typeface="IntelOne Text"/>
                <a:cs typeface="Arial"/>
              </a:rPr>
              <a:t>Memory is one of the biggest challenges in deep neural networks (DNNs) today!!!</a:t>
            </a:r>
          </a:p>
          <a:p>
            <a:pPr marL="0" indent="0">
              <a:spcBef>
                <a:spcPts val="500"/>
              </a:spcBef>
              <a:buClr>
                <a:srgbClr val="00C7FD"/>
              </a:buClr>
              <a:buNone/>
              <a:defRPr/>
            </a:pPr>
            <a:r>
              <a:rPr kumimoji="0" lang="en-US" sz="900" b="0" i="0" u="none" strike="noStrike" kern="1200" cap="none" spc="0" normalizeH="0" baseline="0" noProof="0" dirty="0">
                <a:ln>
                  <a:noFill/>
                </a:ln>
                <a:solidFill>
                  <a:srgbClr val="FFFF00"/>
                </a:solidFill>
                <a:effectLst/>
                <a:uLnTx/>
                <a:uFillTx/>
                <a:latin typeface="IntelOne Text"/>
                <a:cs typeface="Arial"/>
              </a:rPr>
              <a:t>[1] Liang, </a:t>
            </a:r>
            <a:r>
              <a:rPr kumimoji="0" lang="en-US" sz="900" b="0" i="0" u="none" strike="noStrike" kern="1200" cap="none" spc="0" normalizeH="0" baseline="0" noProof="0" dirty="0" err="1">
                <a:ln>
                  <a:noFill/>
                </a:ln>
                <a:solidFill>
                  <a:srgbClr val="FFFF00"/>
                </a:solidFill>
                <a:effectLst/>
                <a:uLnTx/>
                <a:uFillTx/>
                <a:latin typeface="IntelOne Text"/>
                <a:cs typeface="Arial"/>
              </a:rPr>
              <a:t>Tailin</a:t>
            </a:r>
            <a:r>
              <a:rPr kumimoji="0" lang="en-US" sz="900" b="0" i="0" u="none" strike="noStrike" kern="1200" cap="none" spc="0" normalizeH="0" baseline="0" noProof="0" dirty="0">
                <a:ln>
                  <a:noFill/>
                </a:ln>
                <a:solidFill>
                  <a:srgbClr val="FFFF00"/>
                </a:solidFill>
                <a:effectLst/>
                <a:uLnTx/>
                <a:uFillTx/>
                <a:latin typeface="IntelOne Text"/>
                <a:cs typeface="Arial"/>
              </a:rPr>
              <a:t>, et al. "Pruning and quantization for deep neural network acceleration: A survey." Neurocomputing 461 (2021): 370-403</a:t>
            </a:r>
          </a:p>
          <a:p>
            <a:pPr marL="0" indent="0">
              <a:spcBef>
                <a:spcPts val="500"/>
              </a:spcBef>
              <a:buClr>
                <a:srgbClr val="00C7FD"/>
              </a:buClr>
              <a:buNone/>
              <a:defRPr/>
            </a:pPr>
            <a:r>
              <a:rPr kumimoji="0" lang="en-US" sz="900" b="0" i="0" u="none" strike="noStrike" kern="1200" cap="none" spc="0" normalizeH="0" baseline="0" noProof="0" dirty="0">
                <a:ln>
                  <a:noFill/>
                </a:ln>
                <a:solidFill>
                  <a:srgbClr val="FFFF00"/>
                </a:solidFill>
                <a:effectLst/>
                <a:uLnTx/>
                <a:uFillTx/>
                <a:latin typeface="IntelOne Text"/>
                <a:cs typeface="Arial"/>
              </a:rPr>
              <a:t>[2] </a:t>
            </a:r>
            <a:r>
              <a:rPr kumimoji="0" lang="en-US" sz="900" b="0" i="0" u="none" strike="noStrike" kern="1200" cap="none" spc="0" normalizeH="0" baseline="0" noProof="0" dirty="0" err="1">
                <a:ln>
                  <a:noFill/>
                </a:ln>
                <a:solidFill>
                  <a:srgbClr val="FFFF00"/>
                </a:solidFill>
                <a:effectLst/>
                <a:uLnTx/>
                <a:uFillTx/>
                <a:latin typeface="IntelOne Text"/>
                <a:cs typeface="Arial"/>
              </a:rPr>
              <a:t>Jouppi</a:t>
            </a:r>
            <a:r>
              <a:rPr kumimoji="0" lang="en-US" sz="900" b="0" i="0" u="none" strike="noStrike" kern="1200" cap="none" spc="0" normalizeH="0" baseline="0" noProof="0" dirty="0">
                <a:ln>
                  <a:noFill/>
                </a:ln>
                <a:solidFill>
                  <a:srgbClr val="FFFF00"/>
                </a:solidFill>
                <a:effectLst/>
                <a:uLnTx/>
                <a:uFillTx/>
                <a:latin typeface="IntelOne Text"/>
                <a:cs typeface="Arial"/>
              </a:rPr>
              <a:t>, Norman P., et al. "In-datacenter performance analysis of a tensor processing unit." Proceedings of the 44th annual international symposium on computer architecture. 2017</a:t>
            </a:r>
          </a:p>
          <a:p>
            <a:pPr marL="0" indent="0">
              <a:spcBef>
                <a:spcPts val="500"/>
              </a:spcBef>
              <a:buClr>
                <a:srgbClr val="00C7FD"/>
              </a:buClr>
              <a:buNone/>
              <a:defRPr/>
            </a:pPr>
            <a:r>
              <a:rPr lang="en-US" sz="900" dirty="0">
                <a:solidFill>
                  <a:srgbClr val="FFFF00"/>
                </a:solidFill>
                <a:latin typeface="IntelOne Text"/>
                <a:cs typeface="Arial"/>
              </a:rPr>
              <a:t>[3] https://www.crucial.com/articles/about-memory/difference-among-ddr2-ddr3-ddr4-and-ddr5-memory</a:t>
            </a:r>
            <a:endParaRPr kumimoji="0" lang="en-US" sz="2200" b="0" i="0" u="none" strike="noStrike" kern="1200" cap="none" spc="0" normalizeH="0" baseline="0" noProof="0" dirty="0">
              <a:ln>
                <a:noFill/>
              </a:ln>
              <a:solidFill>
                <a:srgbClr val="FFFF00"/>
              </a:solidFill>
              <a:effectLst/>
              <a:uLnTx/>
              <a:uFillTx/>
              <a:latin typeface="IntelOne Text"/>
              <a:cs typeface="Arial"/>
            </a:endParaRPr>
          </a:p>
        </p:txBody>
      </p:sp>
    </p:spTree>
    <p:extLst>
      <p:ext uri="{BB962C8B-B14F-4D97-AF65-F5344CB8AC3E}">
        <p14:creationId xmlns:p14="http://schemas.microsoft.com/office/powerpoint/2010/main" val="392879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2E144-C3B6-40E8-893F-D6DA5665C8D9}"/>
              </a:ext>
            </a:extLst>
          </p:cNvPr>
          <p:cNvSpPr>
            <a:spLocks noGrp="1"/>
          </p:cNvSpPr>
          <p:nvPr>
            <p:ph type="title"/>
          </p:nvPr>
        </p:nvSpPr>
        <p:spPr/>
        <p:txBody>
          <a:bodyPr/>
          <a:lstStyle/>
          <a:p>
            <a:r>
              <a:rPr lang="en-US"/>
              <a:t>Quantization - workflow</a:t>
            </a:r>
          </a:p>
        </p:txBody>
      </p:sp>
      <p:sp>
        <p:nvSpPr>
          <p:cNvPr id="5" name="Rounded Rectangle 2">
            <a:extLst>
              <a:ext uri="{FF2B5EF4-FFF2-40B4-BE49-F238E27FC236}">
                <a16:creationId xmlns:a16="http://schemas.microsoft.com/office/drawing/2014/main" id="{D32FCE4E-2BF7-42EF-8BD9-94218F90EA7C}"/>
              </a:ext>
            </a:extLst>
          </p:cNvPr>
          <p:cNvSpPr/>
          <p:nvPr/>
        </p:nvSpPr>
        <p:spPr>
          <a:xfrm>
            <a:off x="2038293" y="5037853"/>
            <a:ext cx="2648633"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Train model with float32 precision</a:t>
            </a:r>
          </a:p>
        </p:txBody>
      </p:sp>
      <p:sp>
        <p:nvSpPr>
          <p:cNvPr id="6" name="Rounded Rectangle 3">
            <a:extLst>
              <a:ext uri="{FF2B5EF4-FFF2-40B4-BE49-F238E27FC236}">
                <a16:creationId xmlns:a16="http://schemas.microsoft.com/office/drawing/2014/main" id="{ACA5C359-DC9A-4653-AE67-90DC8DF9C2BD}"/>
              </a:ext>
            </a:extLst>
          </p:cNvPr>
          <p:cNvSpPr/>
          <p:nvPr/>
        </p:nvSpPr>
        <p:spPr>
          <a:xfrm>
            <a:off x="2038292" y="3366297"/>
            <a:ext cx="2648633"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Freeze weight-variables as constant</a:t>
            </a:r>
          </a:p>
        </p:txBody>
      </p:sp>
      <p:sp>
        <p:nvSpPr>
          <p:cNvPr id="7" name="Rounded Rectangle 5">
            <a:extLst>
              <a:ext uri="{FF2B5EF4-FFF2-40B4-BE49-F238E27FC236}">
                <a16:creationId xmlns:a16="http://schemas.microsoft.com/office/drawing/2014/main" id="{2E623A67-0519-4A98-8EDF-4E318338025E}"/>
              </a:ext>
            </a:extLst>
          </p:cNvPr>
          <p:cNvSpPr/>
          <p:nvPr/>
        </p:nvSpPr>
        <p:spPr>
          <a:xfrm>
            <a:off x="2038292" y="1694741"/>
            <a:ext cx="2648633" cy="884122"/>
          </a:xfrm>
          <a:prstGeom prst="roundRect">
            <a:avLst/>
          </a:prstGeom>
          <a:noFill/>
          <a:ln w="19050" cap="flat" cmpd="sng" algn="ctr">
            <a:solidFill>
              <a:srgbClr val="D7F3A2"/>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Convert model to bfloat16 precision</a:t>
            </a:r>
          </a:p>
        </p:txBody>
      </p:sp>
      <p:sp>
        <p:nvSpPr>
          <p:cNvPr id="8" name="Rounded Rectangle 6">
            <a:extLst>
              <a:ext uri="{FF2B5EF4-FFF2-40B4-BE49-F238E27FC236}">
                <a16:creationId xmlns:a16="http://schemas.microsoft.com/office/drawing/2014/main" id="{BA2D80F4-23AD-42CE-B607-AFF6A1E7FEED}"/>
              </a:ext>
            </a:extLst>
          </p:cNvPr>
          <p:cNvSpPr/>
          <p:nvPr/>
        </p:nvSpPr>
        <p:spPr>
          <a:xfrm>
            <a:off x="5979816" y="1698270"/>
            <a:ext cx="3649254"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Quantize model with dynamic scale and shift parameters</a:t>
            </a:r>
          </a:p>
        </p:txBody>
      </p:sp>
      <p:sp>
        <p:nvSpPr>
          <p:cNvPr id="9" name="Rounded Rectangle 7">
            <a:extLst>
              <a:ext uri="{FF2B5EF4-FFF2-40B4-BE49-F238E27FC236}">
                <a16:creationId xmlns:a16="http://schemas.microsoft.com/office/drawing/2014/main" id="{2F601EBC-1F4A-4A1F-9778-10A5EC3BE384}"/>
              </a:ext>
            </a:extLst>
          </p:cNvPr>
          <p:cNvSpPr/>
          <p:nvPr/>
        </p:nvSpPr>
        <p:spPr>
          <a:xfrm>
            <a:off x="6039314" y="3272782"/>
            <a:ext cx="3530257"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Calibrate scale and shift parameters</a:t>
            </a:r>
          </a:p>
        </p:txBody>
      </p:sp>
      <p:sp>
        <p:nvSpPr>
          <p:cNvPr id="10" name="Rounded Rectangle 9">
            <a:extLst>
              <a:ext uri="{FF2B5EF4-FFF2-40B4-BE49-F238E27FC236}">
                <a16:creationId xmlns:a16="http://schemas.microsoft.com/office/drawing/2014/main" id="{3D638364-310B-428F-BDD5-40D8753F7B76}"/>
              </a:ext>
            </a:extLst>
          </p:cNvPr>
          <p:cNvSpPr/>
          <p:nvPr/>
        </p:nvSpPr>
        <p:spPr>
          <a:xfrm>
            <a:off x="6039314" y="5037853"/>
            <a:ext cx="3530257" cy="884122"/>
          </a:xfrm>
          <a:prstGeom prst="roundRect">
            <a:avLst/>
          </a:prstGeom>
          <a:noFill/>
          <a:ln w="19050" cap="flat" cmpd="sng" algn="ctr">
            <a:solidFill>
              <a:srgbClr val="D7F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IntelOne Text"/>
                <a:cs typeface="Arial"/>
              </a:rPr>
              <a:t>Optimized quantized model</a:t>
            </a:r>
          </a:p>
        </p:txBody>
      </p:sp>
      <p:cxnSp>
        <p:nvCxnSpPr>
          <p:cNvPr id="11" name="Straight Arrow Connector 10">
            <a:extLst>
              <a:ext uri="{FF2B5EF4-FFF2-40B4-BE49-F238E27FC236}">
                <a16:creationId xmlns:a16="http://schemas.microsoft.com/office/drawing/2014/main" id="{EA8B4908-B643-4064-8773-9FE4FA8A0A53}"/>
              </a:ext>
            </a:extLst>
          </p:cNvPr>
          <p:cNvCxnSpPr>
            <a:stCxn id="5" idx="0"/>
            <a:endCxn id="6" idx="2"/>
          </p:cNvCxnSpPr>
          <p:nvPr/>
        </p:nvCxnSpPr>
        <p:spPr>
          <a:xfrm flipH="1" flipV="1">
            <a:off x="3362609" y="4250419"/>
            <a:ext cx="1" cy="787434"/>
          </a:xfrm>
          <a:prstGeom prst="straightConnector1">
            <a:avLst/>
          </a:prstGeom>
          <a:noFill/>
          <a:ln w="88900" cap="flat" cmpd="sng" algn="ctr">
            <a:solidFill>
              <a:srgbClr val="D7F3A2"/>
            </a:solidFill>
            <a:prstDash val="solid"/>
            <a:miter lim="800000"/>
            <a:tailEnd type="triangle"/>
          </a:ln>
          <a:effectLst/>
        </p:spPr>
      </p:cxnSp>
      <p:cxnSp>
        <p:nvCxnSpPr>
          <p:cNvPr id="12" name="Straight Arrow Connector 11">
            <a:extLst>
              <a:ext uri="{FF2B5EF4-FFF2-40B4-BE49-F238E27FC236}">
                <a16:creationId xmlns:a16="http://schemas.microsoft.com/office/drawing/2014/main" id="{187488FF-A701-4CAF-AC46-5792524114ED}"/>
              </a:ext>
            </a:extLst>
          </p:cNvPr>
          <p:cNvCxnSpPr>
            <a:cxnSpLocks/>
            <a:stCxn id="6" idx="0"/>
            <a:endCxn id="7" idx="2"/>
          </p:cNvCxnSpPr>
          <p:nvPr/>
        </p:nvCxnSpPr>
        <p:spPr>
          <a:xfrm flipV="1">
            <a:off x="3362609" y="2578863"/>
            <a:ext cx="0" cy="787434"/>
          </a:xfrm>
          <a:prstGeom prst="straightConnector1">
            <a:avLst/>
          </a:prstGeom>
          <a:noFill/>
          <a:ln w="88900" cap="flat" cmpd="sng" algn="ctr">
            <a:solidFill>
              <a:srgbClr val="D7F3A2"/>
            </a:solidFill>
            <a:prstDash val="solid"/>
            <a:round/>
            <a:tailEnd type="triangle"/>
          </a:ln>
          <a:effectLst/>
        </p:spPr>
      </p:cxnSp>
      <p:cxnSp>
        <p:nvCxnSpPr>
          <p:cNvPr id="13" name="Straight Arrow Connector 12">
            <a:extLst>
              <a:ext uri="{FF2B5EF4-FFF2-40B4-BE49-F238E27FC236}">
                <a16:creationId xmlns:a16="http://schemas.microsoft.com/office/drawing/2014/main" id="{4AD43462-70FB-4644-826C-CF618A2AD2A7}"/>
              </a:ext>
            </a:extLst>
          </p:cNvPr>
          <p:cNvCxnSpPr>
            <a:cxnSpLocks/>
            <a:stCxn id="7" idx="3"/>
            <a:endCxn id="8" idx="1"/>
          </p:cNvCxnSpPr>
          <p:nvPr/>
        </p:nvCxnSpPr>
        <p:spPr>
          <a:xfrm>
            <a:off x="4686925" y="2136802"/>
            <a:ext cx="1292891" cy="3529"/>
          </a:xfrm>
          <a:prstGeom prst="straightConnector1">
            <a:avLst/>
          </a:prstGeom>
          <a:noFill/>
          <a:ln w="88900" cap="flat" cmpd="sng" algn="ctr">
            <a:solidFill>
              <a:srgbClr val="D7F3A2"/>
            </a:solidFill>
            <a:prstDash val="solid"/>
            <a:miter lim="800000"/>
            <a:tailEnd type="triangle"/>
          </a:ln>
          <a:effectLst/>
        </p:spPr>
      </p:cxnSp>
      <p:cxnSp>
        <p:nvCxnSpPr>
          <p:cNvPr id="14" name="Straight Arrow Connector 13">
            <a:extLst>
              <a:ext uri="{FF2B5EF4-FFF2-40B4-BE49-F238E27FC236}">
                <a16:creationId xmlns:a16="http://schemas.microsoft.com/office/drawing/2014/main" id="{CCCCF05D-8C82-4CDA-B6C1-C79FD548C437}"/>
              </a:ext>
            </a:extLst>
          </p:cNvPr>
          <p:cNvCxnSpPr>
            <a:cxnSpLocks/>
            <a:stCxn id="8" idx="2"/>
            <a:endCxn id="9" idx="0"/>
          </p:cNvCxnSpPr>
          <p:nvPr/>
        </p:nvCxnSpPr>
        <p:spPr>
          <a:xfrm>
            <a:off x="7804443" y="2582392"/>
            <a:ext cx="0" cy="690390"/>
          </a:xfrm>
          <a:prstGeom prst="straightConnector1">
            <a:avLst/>
          </a:prstGeom>
          <a:noFill/>
          <a:ln w="88900" cap="flat" cmpd="sng" algn="ctr">
            <a:solidFill>
              <a:srgbClr val="D7F3A2"/>
            </a:solidFill>
            <a:prstDash val="solid"/>
            <a:miter lim="800000"/>
            <a:tailEnd type="triangle"/>
          </a:ln>
          <a:effectLst/>
        </p:spPr>
      </p:cxnSp>
      <p:cxnSp>
        <p:nvCxnSpPr>
          <p:cNvPr id="15" name="Straight Arrow Connector 14">
            <a:extLst>
              <a:ext uri="{FF2B5EF4-FFF2-40B4-BE49-F238E27FC236}">
                <a16:creationId xmlns:a16="http://schemas.microsoft.com/office/drawing/2014/main" id="{2C2DC872-059B-45AC-BDD0-D171584EB892}"/>
              </a:ext>
            </a:extLst>
          </p:cNvPr>
          <p:cNvCxnSpPr>
            <a:cxnSpLocks/>
            <a:stCxn id="9" idx="2"/>
            <a:endCxn id="10" idx="0"/>
          </p:cNvCxnSpPr>
          <p:nvPr/>
        </p:nvCxnSpPr>
        <p:spPr>
          <a:xfrm>
            <a:off x="7804443" y="4156904"/>
            <a:ext cx="0" cy="880949"/>
          </a:xfrm>
          <a:prstGeom prst="straightConnector1">
            <a:avLst/>
          </a:prstGeom>
          <a:noFill/>
          <a:ln w="88900" cap="flat" cmpd="sng" algn="ctr">
            <a:solidFill>
              <a:srgbClr val="D7F3A2"/>
            </a:solidFill>
            <a:prstDash val="solid"/>
            <a:miter lim="800000"/>
            <a:tailEnd type="triangle"/>
          </a:ln>
          <a:effectLst/>
        </p:spPr>
      </p:cxnSp>
    </p:spTree>
    <p:extLst>
      <p:ext uri="{BB962C8B-B14F-4D97-AF65-F5344CB8AC3E}">
        <p14:creationId xmlns:p14="http://schemas.microsoft.com/office/powerpoint/2010/main" val="4837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9F30FF-9091-4079-9947-0512FF62663A}"/>
              </a:ext>
            </a:extLst>
          </p:cNvPr>
          <p:cNvSpPr txBox="1">
            <a:spLocks/>
          </p:cNvSpPr>
          <p:nvPr/>
        </p:nvSpPr>
        <p:spPr>
          <a:xfrm>
            <a:off x="613771" y="221694"/>
            <a:ext cx="10972093" cy="642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IntelOne Text Light"/>
                <a:cs typeface="Arial"/>
              </a:rPr>
              <a:t>Sparsity Introduction to Models</a:t>
            </a:r>
          </a:p>
        </p:txBody>
      </p:sp>
      <p:sp>
        <p:nvSpPr>
          <p:cNvPr id="8" name="Content Placeholder 2">
            <a:extLst>
              <a:ext uri="{FF2B5EF4-FFF2-40B4-BE49-F238E27FC236}">
                <a16:creationId xmlns:a16="http://schemas.microsoft.com/office/drawing/2014/main" id="{E30C4E3F-D6BF-4FEC-A0E3-0C59D61A3FFB}"/>
              </a:ext>
            </a:extLst>
          </p:cNvPr>
          <p:cNvSpPr txBox="1">
            <a:spLocks/>
          </p:cNvSpPr>
          <p:nvPr/>
        </p:nvSpPr>
        <p:spPr>
          <a:xfrm>
            <a:off x="614363" y="1138844"/>
            <a:ext cx="10971212" cy="5062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IntelOne Display Regular" panose="020B0503020203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A sparse model can be obtained by applying weight pruning, while training the model some of the weights are forced to zero</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Weight pruning BERT without accuracy loss have proven to be a difficult task</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Prune Once For All (OFA) is a method to create sparse pre-trained LM </a:t>
            </a:r>
            <a:r>
              <a:rPr kumimoji="0" lang="en-US" sz="1100" b="0" i="0" u="none" strike="noStrike" kern="1200" cap="none" spc="0" normalizeH="0" baseline="0" noProof="0">
                <a:ln>
                  <a:noFill/>
                </a:ln>
                <a:solidFill>
                  <a:srgbClr val="FFFFFF"/>
                </a:solidFill>
                <a:effectLst/>
                <a:uLnTx/>
                <a:uFillTx/>
                <a:latin typeface="IntelOne Text"/>
                <a:cs typeface="Arial"/>
              </a:rPr>
              <a:t>[1]</a:t>
            </a: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Prune OFA models can be fine-tuned with minimal accuracy loss to several common NLP benchmarks</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Prune OFA presented a new metrology for producing sparse Transformer models with the simplicity of a simple fine-tuning</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IntelOne Text"/>
              <a:cs typeface="Arial"/>
            </a:endParaRPr>
          </a:p>
        </p:txBody>
      </p:sp>
      <p:pic>
        <p:nvPicPr>
          <p:cNvPr id="9" name="Picture 8">
            <a:extLst>
              <a:ext uri="{FF2B5EF4-FFF2-40B4-BE49-F238E27FC236}">
                <a16:creationId xmlns:a16="http://schemas.microsoft.com/office/drawing/2014/main" id="{25B52395-A83A-4F06-8946-9E5453B77177}"/>
              </a:ext>
            </a:extLst>
          </p:cNvPr>
          <p:cNvPicPr>
            <a:picLocks noChangeAspect="1"/>
          </p:cNvPicPr>
          <p:nvPr/>
        </p:nvPicPr>
        <p:blipFill>
          <a:blip r:embed="rId2"/>
          <a:stretch>
            <a:fillRect/>
          </a:stretch>
        </p:blipFill>
        <p:spPr>
          <a:xfrm>
            <a:off x="737616" y="4073496"/>
            <a:ext cx="7772400" cy="2077912"/>
          </a:xfrm>
          <a:prstGeom prst="rect">
            <a:avLst/>
          </a:prstGeom>
        </p:spPr>
      </p:pic>
      <p:sp>
        <p:nvSpPr>
          <p:cNvPr id="11" name="TextBox 10">
            <a:extLst>
              <a:ext uri="{FF2B5EF4-FFF2-40B4-BE49-F238E27FC236}">
                <a16:creationId xmlns:a16="http://schemas.microsoft.com/office/drawing/2014/main" id="{7DFF6A61-C1E2-4F29-A7AE-05DA9F7F32EC}"/>
              </a:ext>
            </a:extLst>
          </p:cNvPr>
          <p:cNvSpPr txBox="1"/>
          <p:nvPr/>
        </p:nvSpPr>
        <p:spPr>
          <a:xfrm>
            <a:off x="8868626" y="5725796"/>
            <a:ext cx="2509020" cy="246221"/>
          </a:xfrm>
          <a:prstGeom prst="rect">
            <a:avLst/>
          </a:prstGeom>
          <a:noFill/>
        </p:spPr>
        <p:txBody>
          <a:bodyPr wrap="none" rtlCol="0">
            <a:spAutoFit/>
          </a:bodyPr>
          <a:lstStyle/>
          <a:p>
            <a:r>
              <a:rPr lang="en-US" sz="1000" dirty="0">
                <a:solidFill>
                  <a:srgbClr val="FFFF00"/>
                </a:solidFill>
                <a:latin typeface="IntelOne Text"/>
              </a:rPr>
              <a:t>[1] https://arxiv.org/pdf/2111.05754.pdf</a:t>
            </a:r>
            <a:endParaRPr lang="en-IL" sz="1000" dirty="0">
              <a:solidFill>
                <a:srgbClr val="FFFF00"/>
              </a:solidFill>
              <a:latin typeface="IntelOne Text"/>
            </a:endParaRPr>
          </a:p>
        </p:txBody>
      </p:sp>
    </p:spTree>
    <p:extLst>
      <p:ext uri="{BB962C8B-B14F-4D97-AF65-F5344CB8AC3E}">
        <p14:creationId xmlns:p14="http://schemas.microsoft.com/office/powerpoint/2010/main" val="886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7229-CF62-4137-AFAD-9A77F94C2CE1}"/>
              </a:ext>
            </a:extLst>
          </p:cNvPr>
          <p:cNvSpPr>
            <a:spLocks noGrp="1"/>
          </p:cNvSpPr>
          <p:nvPr>
            <p:ph type="title"/>
          </p:nvPr>
        </p:nvSpPr>
        <p:spPr/>
        <p:txBody>
          <a:bodyPr/>
          <a:lstStyle/>
          <a:p>
            <a:r>
              <a:rPr lang="en-US" dirty="0"/>
              <a:t>Zero Compression</a:t>
            </a:r>
          </a:p>
        </p:txBody>
      </p:sp>
      <p:graphicFrame>
        <p:nvGraphicFramePr>
          <p:cNvPr id="6" name="Table 5">
            <a:extLst>
              <a:ext uri="{FF2B5EF4-FFF2-40B4-BE49-F238E27FC236}">
                <a16:creationId xmlns:a16="http://schemas.microsoft.com/office/drawing/2014/main" id="{4860D35E-840C-5622-D7B5-86F0E22E2C7E}"/>
              </a:ext>
            </a:extLst>
          </p:cNvPr>
          <p:cNvGraphicFramePr>
            <a:graphicFrameLocks noGrp="1"/>
          </p:cNvGraphicFramePr>
          <p:nvPr>
            <p:extLst>
              <p:ext uri="{D42A27DB-BD31-4B8C-83A1-F6EECF244321}">
                <p14:modId xmlns:p14="http://schemas.microsoft.com/office/powerpoint/2010/main" val="380241557"/>
              </p:ext>
            </p:extLst>
          </p:nvPr>
        </p:nvGraphicFramePr>
        <p:xfrm>
          <a:off x="487160" y="1421516"/>
          <a:ext cx="6875869" cy="1346388"/>
        </p:xfrm>
        <a:graphic>
          <a:graphicData uri="http://schemas.openxmlformats.org/drawingml/2006/table">
            <a:tbl>
              <a:tblPr firstRow="1" bandRow="1">
                <a:tableStyleId>{6E25E649-3F16-4E02-A733-19D2CDBF48F0}</a:tableStyleId>
              </a:tblPr>
              <a:tblGrid>
                <a:gridCol w="1021311">
                  <a:extLst>
                    <a:ext uri="{9D8B030D-6E8A-4147-A177-3AD203B41FA5}">
                      <a16:colId xmlns:a16="http://schemas.microsoft.com/office/drawing/2014/main" val="3114705663"/>
                    </a:ext>
                  </a:extLst>
                </a:gridCol>
                <a:gridCol w="1021311">
                  <a:extLst>
                    <a:ext uri="{9D8B030D-6E8A-4147-A177-3AD203B41FA5}">
                      <a16:colId xmlns:a16="http://schemas.microsoft.com/office/drawing/2014/main" val="3129821226"/>
                    </a:ext>
                  </a:extLst>
                </a:gridCol>
                <a:gridCol w="704849">
                  <a:extLst>
                    <a:ext uri="{9D8B030D-6E8A-4147-A177-3AD203B41FA5}">
                      <a16:colId xmlns:a16="http://schemas.microsoft.com/office/drawing/2014/main" val="1292285497"/>
                    </a:ext>
                  </a:extLst>
                </a:gridCol>
                <a:gridCol w="1366543">
                  <a:extLst>
                    <a:ext uri="{9D8B030D-6E8A-4147-A177-3AD203B41FA5}">
                      <a16:colId xmlns:a16="http://schemas.microsoft.com/office/drawing/2014/main" val="3243859660"/>
                    </a:ext>
                  </a:extLst>
                </a:gridCol>
                <a:gridCol w="848695">
                  <a:extLst>
                    <a:ext uri="{9D8B030D-6E8A-4147-A177-3AD203B41FA5}">
                      <a16:colId xmlns:a16="http://schemas.microsoft.com/office/drawing/2014/main" val="1408712347"/>
                    </a:ext>
                  </a:extLst>
                </a:gridCol>
                <a:gridCol w="1409697">
                  <a:extLst>
                    <a:ext uri="{9D8B030D-6E8A-4147-A177-3AD203B41FA5}">
                      <a16:colId xmlns:a16="http://schemas.microsoft.com/office/drawing/2014/main" val="6511760"/>
                    </a:ext>
                  </a:extLst>
                </a:gridCol>
                <a:gridCol w="503463">
                  <a:extLst>
                    <a:ext uri="{9D8B030D-6E8A-4147-A177-3AD203B41FA5}">
                      <a16:colId xmlns:a16="http://schemas.microsoft.com/office/drawing/2014/main" val="3442295508"/>
                    </a:ext>
                  </a:extLst>
                </a:gridCol>
              </a:tblGrid>
              <a:tr h="580794">
                <a:tc>
                  <a:txBody>
                    <a:bodyPr/>
                    <a:lstStyle/>
                    <a:p>
                      <a:r>
                        <a:rPr lang="en-US" sz="1100">
                          <a:effectLst/>
                        </a:rPr>
                        <a:t>Weights</a:t>
                      </a:r>
                      <a:br>
                        <a:rPr lang="en-US" sz="1100">
                          <a:effectLst/>
                        </a:rPr>
                      </a:br>
                      <a:r>
                        <a:rPr lang="en-US" sz="1100">
                          <a:effectLst/>
                        </a:rPr>
                        <a:t> Dimension</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Weights</a:t>
                      </a:r>
                      <a:br>
                        <a:rPr lang="en-US" sz="1100">
                          <a:effectLst/>
                        </a:rPr>
                      </a:br>
                      <a:r>
                        <a:rPr lang="en-US" sz="1100">
                          <a:effectLst/>
                        </a:rPr>
                        <a:t> (Bytes)</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Sparsity</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Non-zero-values </a:t>
                      </a:r>
                      <a:br>
                        <a:rPr lang="en-US" sz="1100">
                          <a:effectLst/>
                        </a:rPr>
                      </a:br>
                      <a:r>
                        <a:rPr lang="en-US" sz="1100">
                          <a:effectLst/>
                        </a:rPr>
                        <a:t>(bytes)</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bitmasks </a:t>
                      </a:r>
                      <a:br>
                        <a:rPr lang="en-US" sz="1100">
                          <a:effectLst/>
                        </a:rPr>
                      </a:br>
                      <a:r>
                        <a:rPr lang="en-US" sz="1100">
                          <a:effectLst/>
                        </a:rPr>
                        <a:t>(bytes)</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zero Compressed </a:t>
                      </a:r>
                      <a:br>
                        <a:rPr lang="en-US" sz="1100">
                          <a:effectLst/>
                        </a:rPr>
                      </a:br>
                      <a:r>
                        <a:rPr lang="en-US" sz="1100">
                          <a:effectLst/>
                        </a:rPr>
                        <a:t>(Bytes)</a:t>
                      </a:r>
                      <a:endParaRPr lang="en-US" sz="1100" b="1">
                        <a:solidFill>
                          <a:srgbClr val="FFFFFF"/>
                        </a:solidFill>
                        <a:effectLst/>
                        <a:latin typeface="Congenial" panose="02000503040000020004" pitchFamily="2" charset="0"/>
                      </a:endParaRPr>
                    </a:p>
                  </a:txBody>
                  <a:tcPr marL="0" marR="0" marT="0" marB="0" anchor="ctr"/>
                </a:tc>
                <a:tc>
                  <a:txBody>
                    <a:bodyPr/>
                    <a:lstStyle/>
                    <a:p>
                      <a:r>
                        <a:rPr lang="en-US" sz="1100">
                          <a:effectLst/>
                        </a:rPr>
                        <a:t>Ratio</a:t>
                      </a:r>
                      <a:endParaRPr lang="en-US" sz="1100" b="1">
                        <a:solidFill>
                          <a:srgbClr val="FFFFFF"/>
                        </a:solidFill>
                        <a:effectLst/>
                        <a:latin typeface="Congenial" panose="02000503040000020004" pitchFamily="2" charset="0"/>
                      </a:endParaRPr>
                    </a:p>
                  </a:txBody>
                  <a:tcPr marL="0" marR="0" marT="0" marB="0" anchor="ctr"/>
                </a:tc>
                <a:extLst>
                  <a:ext uri="{0D108BD9-81ED-4DB2-BD59-A6C34878D82A}">
                    <a16:rowId xmlns:a16="http://schemas.microsoft.com/office/drawing/2014/main" val="92830763"/>
                  </a:ext>
                </a:extLst>
              </a:tr>
              <a:tr h="255198">
                <a:tc>
                  <a:txBody>
                    <a:bodyPr/>
                    <a:lstStyle/>
                    <a:p>
                      <a:r>
                        <a:rPr lang="en-US" sz="1100">
                          <a:effectLst/>
                        </a:rPr>
                        <a:t>1024 x 1024</a:t>
                      </a:r>
                      <a:endParaRPr lang="en-US" sz="1100">
                        <a:effectLst/>
                        <a:latin typeface="Consolas" panose="020B0609020204030204" pitchFamily="49" charset="0"/>
                      </a:endParaRPr>
                    </a:p>
                  </a:txBody>
                  <a:tcPr marL="0" marR="0" marT="0" marB="0" anchor="ctr"/>
                </a:tc>
                <a:tc>
                  <a:txBody>
                    <a:bodyPr/>
                    <a:lstStyle/>
                    <a:p>
                      <a:r>
                        <a:rPr lang="en-US" sz="1100">
                          <a:effectLst/>
                        </a:rPr>
                        <a:t> 1,048,576 </a:t>
                      </a:r>
                      <a:endParaRPr lang="en-US" sz="1100">
                        <a:effectLst/>
                        <a:latin typeface="Consolas" panose="020B0609020204030204" pitchFamily="49" charset="0"/>
                      </a:endParaRPr>
                    </a:p>
                  </a:txBody>
                  <a:tcPr marL="0" marR="0" marT="0" marB="0" anchor="ctr"/>
                </a:tc>
                <a:tc>
                  <a:txBody>
                    <a:bodyPr/>
                    <a:lstStyle/>
                    <a:p>
                      <a:pPr algn="r"/>
                      <a:r>
                        <a:rPr lang="en-US" sz="1100">
                          <a:effectLst/>
                        </a:rPr>
                        <a:t>90%</a:t>
                      </a:r>
                      <a:endParaRPr lang="en-US" sz="1100">
                        <a:effectLst/>
                        <a:latin typeface="Consolas" panose="020B0609020204030204" pitchFamily="49" charset="0"/>
                      </a:endParaRPr>
                    </a:p>
                  </a:txBody>
                  <a:tcPr marL="0" marR="0" marT="0" marB="0" anchor="ctr"/>
                </a:tc>
                <a:tc>
                  <a:txBody>
                    <a:bodyPr/>
                    <a:lstStyle/>
                    <a:p>
                      <a:r>
                        <a:rPr lang="en-US" sz="1100">
                          <a:effectLst/>
                        </a:rPr>
                        <a:t>       104,858 </a:t>
                      </a:r>
                      <a:endParaRPr lang="en-US" sz="1100">
                        <a:effectLst/>
                        <a:latin typeface="Consolas" panose="020B0609020204030204" pitchFamily="49" charset="0"/>
                      </a:endParaRPr>
                    </a:p>
                  </a:txBody>
                  <a:tcPr marL="0" marR="0" marT="0" marB="0" anchor="ctr"/>
                </a:tc>
                <a:tc>
                  <a:txBody>
                    <a:bodyPr/>
                    <a:lstStyle/>
                    <a:p>
                      <a:r>
                        <a:rPr lang="en-US" sz="1100">
                          <a:effectLst/>
                        </a:rPr>
                        <a:t> 131,072 </a:t>
                      </a:r>
                      <a:endParaRPr lang="en-US" sz="1100">
                        <a:effectLst/>
                        <a:latin typeface="Consolas" panose="020B0609020204030204" pitchFamily="49" charset="0"/>
                      </a:endParaRPr>
                    </a:p>
                  </a:txBody>
                  <a:tcPr marL="0" marR="0" marT="0" marB="0" anchor="ctr"/>
                </a:tc>
                <a:tc>
                  <a:txBody>
                    <a:bodyPr/>
                    <a:lstStyle/>
                    <a:p>
                      <a:r>
                        <a:rPr lang="en-US" sz="1100">
                          <a:effectLst/>
                        </a:rPr>
                        <a:t>       235,930 </a:t>
                      </a:r>
                      <a:endParaRPr lang="en-US" sz="1100">
                        <a:effectLst/>
                        <a:latin typeface="Consolas" panose="020B0609020204030204" pitchFamily="49" charset="0"/>
                      </a:endParaRPr>
                    </a:p>
                  </a:txBody>
                  <a:tcPr marL="0" marR="0" marT="0" marB="0" anchor="ctr"/>
                </a:tc>
                <a:tc>
                  <a:txBody>
                    <a:bodyPr/>
                    <a:lstStyle/>
                    <a:p>
                      <a:pPr algn="r"/>
                      <a:r>
                        <a:rPr lang="en-US" sz="1100">
                          <a:effectLst/>
                        </a:rPr>
                        <a:t>4.44</a:t>
                      </a:r>
                      <a:endParaRPr lang="en-US" sz="1100">
                        <a:effectLst/>
                        <a:latin typeface="Consolas" panose="020B0609020204030204" pitchFamily="49" charset="0"/>
                      </a:endParaRPr>
                    </a:p>
                  </a:txBody>
                  <a:tcPr marL="0" marR="0" marT="0" marB="0" anchor="ctr"/>
                </a:tc>
                <a:extLst>
                  <a:ext uri="{0D108BD9-81ED-4DB2-BD59-A6C34878D82A}">
                    <a16:rowId xmlns:a16="http://schemas.microsoft.com/office/drawing/2014/main" val="1852170441"/>
                  </a:ext>
                </a:extLst>
              </a:tr>
              <a:tr h="255198">
                <a:tc>
                  <a:txBody>
                    <a:bodyPr/>
                    <a:lstStyle/>
                    <a:p>
                      <a:r>
                        <a:rPr lang="en-US" sz="1100">
                          <a:effectLst/>
                        </a:rPr>
                        <a:t>1024 x 1024</a:t>
                      </a:r>
                      <a:endParaRPr lang="en-US" sz="1100">
                        <a:effectLst/>
                        <a:latin typeface="Consolas" panose="020B0609020204030204" pitchFamily="49" charset="0"/>
                      </a:endParaRPr>
                    </a:p>
                  </a:txBody>
                  <a:tcPr marL="0" marR="0" marT="0" marB="0" anchor="ctr"/>
                </a:tc>
                <a:tc>
                  <a:txBody>
                    <a:bodyPr/>
                    <a:lstStyle/>
                    <a:p>
                      <a:r>
                        <a:rPr lang="en-US" sz="1100">
                          <a:effectLst/>
                        </a:rPr>
                        <a:t> 1,048,576 </a:t>
                      </a:r>
                      <a:endParaRPr lang="en-US" sz="1100">
                        <a:effectLst/>
                        <a:latin typeface="Consolas" panose="020B0609020204030204" pitchFamily="49" charset="0"/>
                      </a:endParaRPr>
                    </a:p>
                  </a:txBody>
                  <a:tcPr marL="0" marR="0" marT="0" marB="0" anchor="ctr"/>
                </a:tc>
                <a:tc>
                  <a:txBody>
                    <a:bodyPr/>
                    <a:lstStyle/>
                    <a:p>
                      <a:pPr algn="r"/>
                      <a:r>
                        <a:rPr lang="en-US" sz="1100">
                          <a:effectLst/>
                        </a:rPr>
                        <a:t>80%</a:t>
                      </a:r>
                      <a:endParaRPr lang="en-US" sz="1100">
                        <a:effectLst/>
                        <a:latin typeface="Consolas" panose="020B0609020204030204" pitchFamily="49" charset="0"/>
                      </a:endParaRPr>
                    </a:p>
                  </a:txBody>
                  <a:tcPr marL="0" marR="0" marT="0" marB="0" anchor="ctr"/>
                </a:tc>
                <a:tc>
                  <a:txBody>
                    <a:bodyPr/>
                    <a:lstStyle/>
                    <a:p>
                      <a:r>
                        <a:rPr lang="en-US" sz="1100">
                          <a:effectLst/>
                        </a:rPr>
                        <a:t>       209,715 </a:t>
                      </a:r>
                      <a:endParaRPr lang="en-US" sz="1100">
                        <a:effectLst/>
                        <a:latin typeface="Consolas" panose="020B0609020204030204" pitchFamily="49" charset="0"/>
                      </a:endParaRPr>
                    </a:p>
                  </a:txBody>
                  <a:tcPr marL="0" marR="0" marT="0" marB="0" anchor="ctr"/>
                </a:tc>
                <a:tc>
                  <a:txBody>
                    <a:bodyPr/>
                    <a:lstStyle/>
                    <a:p>
                      <a:r>
                        <a:rPr lang="en-US" sz="1100">
                          <a:effectLst/>
                        </a:rPr>
                        <a:t> 131,072 </a:t>
                      </a:r>
                      <a:endParaRPr lang="en-US" sz="1100">
                        <a:effectLst/>
                        <a:latin typeface="Consolas" panose="020B0609020204030204" pitchFamily="49" charset="0"/>
                      </a:endParaRPr>
                    </a:p>
                  </a:txBody>
                  <a:tcPr marL="0" marR="0" marT="0" marB="0" anchor="ctr"/>
                </a:tc>
                <a:tc>
                  <a:txBody>
                    <a:bodyPr/>
                    <a:lstStyle/>
                    <a:p>
                      <a:r>
                        <a:rPr lang="en-US" sz="1100">
                          <a:effectLst/>
                        </a:rPr>
                        <a:t>       340,787 </a:t>
                      </a:r>
                      <a:endParaRPr lang="en-US" sz="1100">
                        <a:effectLst/>
                        <a:latin typeface="Consolas" panose="020B0609020204030204" pitchFamily="49" charset="0"/>
                      </a:endParaRPr>
                    </a:p>
                  </a:txBody>
                  <a:tcPr marL="0" marR="0" marT="0" marB="0" anchor="ctr"/>
                </a:tc>
                <a:tc>
                  <a:txBody>
                    <a:bodyPr/>
                    <a:lstStyle/>
                    <a:p>
                      <a:pPr algn="r"/>
                      <a:r>
                        <a:rPr lang="en-US" sz="1100">
                          <a:effectLst/>
                        </a:rPr>
                        <a:t>3.07</a:t>
                      </a:r>
                      <a:endParaRPr lang="en-US" sz="1100">
                        <a:effectLst/>
                        <a:latin typeface="Consolas" panose="020B0609020204030204" pitchFamily="49" charset="0"/>
                      </a:endParaRPr>
                    </a:p>
                  </a:txBody>
                  <a:tcPr marL="0" marR="0" marT="0" marB="0" anchor="ctr"/>
                </a:tc>
                <a:extLst>
                  <a:ext uri="{0D108BD9-81ED-4DB2-BD59-A6C34878D82A}">
                    <a16:rowId xmlns:a16="http://schemas.microsoft.com/office/drawing/2014/main" val="2896904276"/>
                  </a:ext>
                </a:extLst>
              </a:tr>
              <a:tr h="255198">
                <a:tc>
                  <a:txBody>
                    <a:bodyPr/>
                    <a:lstStyle/>
                    <a:p>
                      <a:r>
                        <a:rPr lang="en-US" sz="1100" dirty="0">
                          <a:effectLst/>
                        </a:rPr>
                        <a:t>1024 x 1024</a:t>
                      </a:r>
                      <a:endParaRPr lang="en-US" sz="1100" dirty="0">
                        <a:effectLst/>
                        <a:latin typeface="Consolas" panose="020B0609020204030204" pitchFamily="49" charset="0"/>
                      </a:endParaRPr>
                    </a:p>
                  </a:txBody>
                  <a:tcPr marL="0" marR="0" marT="0" marB="0" anchor="ctr"/>
                </a:tc>
                <a:tc>
                  <a:txBody>
                    <a:bodyPr/>
                    <a:lstStyle/>
                    <a:p>
                      <a:r>
                        <a:rPr lang="en-US" sz="1100" dirty="0">
                          <a:effectLst/>
                        </a:rPr>
                        <a:t> 1,048,576 </a:t>
                      </a:r>
                      <a:endParaRPr lang="en-US" sz="1100" dirty="0">
                        <a:effectLst/>
                        <a:latin typeface="Consolas" panose="020B0609020204030204" pitchFamily="49" charset="0"/>
                      </a:endParaRPr>
                    </a:p>
                  </a:txBody>
                  <a:tcPr marL="0" marR="0" marT="0" marB="0" anchor="ctr"/>
                </a:tc>
                <a:tc>
                  <a:txBody>
                    <a:bodyPr/>
                    <a:lstStyle/>
                    <a:p>
                      <a:pPr algn="r"/>
                      <a:r>
                        <a:rPr lang="en-US" sz="1100">
                          <a:effectLst/>
                        </a:rPr>
                        <a:t>70%</a:t>
                      </a:r>
                      <a:endParaRPr lang="en-US" sz="1100">
                        <a:effectLst/>
                        <a:latin typeface="Consolas" panose="020B0609020204030204" pitchFamily="49" charset="0"/>
                      </a:endParaRPr>
                    </a:p>
                  </a:txBody>
                  <a:tcPr marL="0" marR="0" marT="0" marB="0" anchor="ctr"/>
                </a:tc>
                <a:tc>
                  <a:txBody>
                    <a:bodyPr/>
                    <a:lstStyle/>
                    <a:p>
                      <a:r>
                        <a:rPr lang="en-US" sz="1100">
                          <a:effectLst/>
                        </a:rPr>
                        <a:t>       314,573 </a:t>
                      </a:r>
                      <a:endParaRPr lang="en-US" sz="1100">
                        <a:effectLst/>
                        <a:latin typeface="Consolas" panose="020B0609020204030204" pitchFamily="49" charset="0"/>
                      </a:endParaRPr>
                    </a:p>
                  </a:txBody>
                  <a:tcPr marL="0" marR="0" marT="0" marB="0" anchor="ctr"/>
                </a:tc>
                <a:tc>
                  <a:txBody>
                    <a:bodyPr/>
                    <a:lstStyle/>
                    <a:p>
                      <a:r>
                        <a:rPr lang="en-US" sz="1100">
                          <a:effectLst/>
                        </a:rPr>
                        <a:t> 131,072 </a:t>
                      </a:r>
                      <a:endParaRPr lang="en-US" sz="1100">
                        <a:effectLst/>
                        <a:latin typeface="Consolas" panose="020B0609020204030204" pitchFamily="49" charset="0"/>
                      </a:endParaRPr>
                    </a:p>
                  </a:txBody>
                  <a:tcPr marL="0" marR="0" marT="0" marB="0" anchor="ctr"/>
                </a:tc>
                <a:tc>
                  <a:txBody>
                    <a:bodyPr/>
                    <a:lstStyle/>
                    <a:p>
                      <a:r>
                        <a:rPr lang="en-US" sz="1100">
                          <a:effectLst/>
                        </a:rPr>
                        <a:t>       445,645 </a:t>
                      </a:r>
                      <a:endParaRPr lang="en-US" sz="1100">
                        <a:effectLst/>
                        <a:latin typeface="Consolas" panose="020B0609020204030204" pitchFamily="49" charset="0"/>
                      </a:endParaRPr>
                    </a:p>
                  </a:txBody>
                  <a:tcPr marL="0" marR="0" marT="0" marB="0" anchor="ctr"/>
                </a:tc>
                <a:tc>
                  <a:txBody>
                    <a:bodyPr/>
                    <a:lstStyle/>
                    <a:p>
                      <a:pPr algn="r"/>
                      <a:r>
                        <a:rPr lang="en-US" sz="1100" dirty="0">
                          <a:effectLst/>
                        </a:rPr>
                        <a:t>2.33</a:t>
                      </a:r>
                      <a:endParaRPr lang="en-US" sz="1100" dirty="0">
                        <a:effectLst/>
                        <a:latin typeface="Consolas" panose="020B0609020204030204" pitchFamily="49" charset="0"/>
                      </a:endParaRPr>
                    </a:p>
                  </a:txBody>
                  <a:tcPr marL="0" marR="0" marT="0" marB="0" anchor="ctr"/>
                </a:tc>
                <a:extLst>
                  <a:ext uri="{0D108BD9-81ED-4DB2-BD59-A6C34878D82A}">
                    <a16:rowId xmlns:a16="http://schemas.microsoft.com/office/drawing/2014/main" val="563600576"/>
                  </a:ext>
                </a:extLst>
              </a:tr>
            </a:tbl>
          </a:graphicData>
        </a:graphic>
      </p:graphicFrame>
      <p:graphicFrame>
        <p:nvGraphicFramePr>
          <p:cNvPr id="3" name="Table 2">
            <a:extLst>
              <a:ext uri="{FF2B5EF4-FFF2-40B4-BE49-F238E27FC236}">
                <a16:creationId xmlns:a16="http://schemas.microsoft.com/office/drawing/2014/main" id="{CDD1DA0D-B1C2-40F1-972A-B5DB04DA61DC}"/>
              </a:ext>
            </a:extLst>
          </p:cNvPr>
          <p:cNvGraphicFramePr>
            <a:graphicFrameLocks noGrp="1"/>
          </p:cNvGraphicFramePr>
          <p:nvPr>
            <p:extLst>
              <p:ext uri="{D42A27DB-BD31-4B8C-83A1-F6EECF244321}">
                <p14:modId xmlns:p14="http://schemas.microsoft.com/office/powerpoint/2010/main" val="3690208222"/>
              </p:ext>
            </p:extLst>
          </p:nvPr>
        </p:nvGraphicFramePr>
        <p:xfrm>
          <a:off x="575408" y="4454464"/>
          <a:ext cx="3632200" cy="1409700"/>
        </p:xfrm>
        <a:graphic>
          <a:graphicData uri="http://schemas.openxmlformats.org/drawingml/2006/table">
            <a:tbl>
              <a:tblPr/>
              <a:tblGrid>
                <a:gridCol w="431800">
                  <a:extLst>
                    <a:ext uri="{9D8B030D-6E8A-4147-A177-3AD203B41FA5}">
                      <a16:colId xmlns:a16="http://schemas.microsoft.com/office/drawing/2014/main" val="4248993731"/>
                    </a:ext>
                  </a:extLst>
                </a:gridCol>
                <a:gridCol w="431800">
                  <a:extLst>
                    <a:ext uri="{9D8B030D-6E8A-4147-A177-3AD203B41FA5}">
                      <a16:colId xmlns:a16="http://schemas.microsoft.com/office/drawing/2014/main" val="2176055372"/>
                    </a:ext>
                  </a:extLst>
                </a:gridCol>
                <a:gridCol w="1282700">
                  <a:extLst>
                    <a:ext uri="{9D8B030D-6E8A-4147-A177-3AD203B41FA5}">
                      <a16:colId xmlns:a16="http://schemas.microsoft.com/office/drawing/2014/main" val="3159674392"/>
                    </a:ext>
                  </a:extLst>
                </a:gridCol>
                <a:gridCol w="965200">
                  <a:extLst>
                    <a:ext uri="{9D8B030D-6E8A-4147-A177-3AD203B41FA5}">
                      <a16:colId xmlns:a16="http://schemas.microsoft.com/office/drawing/2014/main" val="2640763860"/>
                    </a:ext>
                  </a:extLst>
                </a:gridCol>
                <a:gridCol w="520700">
                  <a:extLst>
                    <a:ext uri="{9D8B030D-6E8A-4147-A177-3AD203B41FA5}">
                      <a16:colId xmlns:a16="http://schemas.microsoft.com/office/drawing/2014/main" val="3717555560"/>
                    </a:ext>
                  </a:extLst>
                </a:gridCol>
              </a:tblGrid>
              <a:tr h="234950">
                <a:tc>
                  <a:txBody>
                    <a:bodyPr/>
                    <a:lstStyle/>
                    <a:p>
                      <a:pPr algn="l" fontAlgn="b"/>
                      <a:r>
                        <a:rPr lang="en-US" sz="1400" b="1" i="0" u="none" strike="noStrike">
                          <a:solidFill>
                            <a:srgbClr val="FFFFFF"/>
                          </a:solidFill>
                          <a:effectLst/>
                          <a:latin typeface="Calibri" panose="020F0502020204030204" pitchFamily="34" charset="0"/>
                        </a:rPr>
                        <a:t>ic</a:t>
                      </a:r>
                    </a:p>
                  </a:txBody>
                  <a:tcPr marL="6350" marR="6350" marT="6350" marB="0" anchor="b">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1400" b="1" i="0" u="none" strike="noStrike">
                          <a:solidFill>
                            <a:srgbClr val="FFFFFF"/>
                          </a:solidFill>
                          <a:effectLst/>
                          <a:latin typeface="Calibri" panose="020F0502020204030204" pitchFamily="34" charset="0"/>
                        </a:rPr>
                        <a:t>oc</a:t>
                      </a:r>
                    </a:p>
                  </a:txBody>
                  <a:tcPr marL="6350" marR="6350" marT="6350" marB="0" anchor="b">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1400" b="1" i="0" u="none" strike="noStrike">
                          <a:solidFill>
                            <a:srgbClr val="FFFFFF"/>
                          </a:solidFill>
                          <a:effectLst/>
                          <a:latin typeface="Calibri" panose="020F0502020204030204" pitchFamily="34" charset="0"/>
                        </a:rPr>
                        <a:t># occurances/itr</a:t>
                      </a:r>
                    </a:p>
                  </a:txBody>
                  <a:tcPr marL="6350" marR="6350" marT="6350" marB="0" anchor="b">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1400" b="1" i="0" u="none" strike="noStrike">
                          <a:solidFill>
                            <a:srgbClr val="FFFFFF"/>
                          </a:solidFill>
                          <a:effectLst/>
                          <a:latin typeface="Calibri" panose="020F0502020204030204" pitchFamily="34" charset="0"/>
                        </a:rPr>
                        <a:t>Total Size</a:t>
                      </a:r>
                    </a:p>
                  </a:txBody>
                  <a:tcPr marL="6350" marR="6350" marT="6350" marB="0" anchor="b">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b"/>
                      <a:r>
                        <a:rPr lang="en-US" sz="1400" b="1" i="0" u="none" strike="noStrike">
                          <a:solidFill>
                            <a:srgbClr val="FFFFFF"/>
                          </a:solidFill>
                          <a:effectLst/>
                          <a:latin typeface="Calibri" panose="020F0502020204030204" pitchFamily="34" charset="0"/>
                        </a:rPr>
                        <a:t>in MB</a:t>
                      </a:r>
                    </a:p>
                  </a:txBody>
                  <a:tcPr marL="6350" marR="6350" marT="6350" marB="0" anchor="b">
                    <a:lnL>
                      <a:noFill/>
                    </a:lnL>
                    <a:lnR>
                      <a:noFill/>
                    </a:lnR>
                    <a:lnT>
                      <a:noFill/>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4708263"/>
                  </a:ext>
                </a:extLst>
              </a:tr>
              <a:tr h="234950">
                <a:tc>
                  <a:txBody>
                    <a:bodyPr/>
                    <a:lstStyle/>
                    <a:p>
                      <a:pPr algn="r" fontAlgn="b"/>
                      <a:r>
                        <a:rPr lang="en-US" sz="1400" b="0" i="0" u="none" strike="noStrike">
                          <a:solidFill>
                            <a:srgbClr val="FFFFFF"/>
                          </a:solidFill>
                          <a:effectLst/>
                          <a:latin typeface="Calibri" panose="020F0502020204030204" pitchFamily="34" charset="0"/>
                        </a:rPr>
                        <a:t>4096</a:t>
                      </a:r>
                    </a:p>
                  </a:txBody>
                  <a:tcPr marL="6350" marR="6350" marT="6350" marB="0" anchor="b">
                    <a:lnL>
                      <a:noFill/>
                    </a:lnL>
                    <a:lnR>
                      <a:noFill/>
                    </a:lnR>
                    <a:lnT w="12700" cap="flat" cmpd="sng" algn="ctr">
                      <a:solidFill>
                        <a:srgbClr val="FFFFFF"/>
                      </a:solidFill>
                      <a:prstDash val="solid"/>
                      <a:round/>
                      <a:headEnd type="none" w="med" len="med"/>
                      <a:tailEnd type="none" w="med" len="med"/>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1024</a:t>
                      </a:r>
                    </a:p>
                  </a:txBody>
                  <a:tcPr marL="6350" marR="6350" marT="6350" marB="0" anchor="b">
                    <a:lnL>
                      <a:noFill/>
                    </a:lnL>
                    <a:lnR>
                      <a:noFill/>
                    </a:lnR>
                    <a:lnT w="12700" cap="flat" cmpd="sng" algn="ctr">
                      <a:solidFill>
                        <a:srgbClr val="FFFFFF"/>
                      </a:solidFill>
                      <a:prstDash val="solid"/>
                      <a:round/>
                      <a:headEnd type="none" w="med" len="med"/>
                      <a:tailEnd type="none" w="med" len="med"/>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24</a:t>
                      </a:r>
                    </a:p>
                  </a:txBody>
                  <a:tcPr marL="6350" marR="6350" marT="6350" marB="0" anchor="b">
                    <a:lnL>
                      <a:noFill/>
                    </a:lnL>
                    <a:lnR>
                      <a:noFill/>
                    </a:lnR>
                    <a:lnT w="12700" cap="flat" cmpd="sng" algn="ctr">
                      <a:solidFill>
                        <a:srgbClr val="FFFFFF"/>
                      </a:solidFill>
                      <a:prstDash val="solid"/>
                      <a:round/>
                      <a:headEnd type="none" w="med" len="med"/>
                      <a:tailEnd type="none" w="med" len="med"/>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100,663,296</a:t>
                      </a:r>
                    </a:p>
                  </a:txBody>
                  <a:tcPr marL="6350" marR="6350" marT="6350" marB="0" anchor="b">
                    <a:lnL>
                      <a:noFill/>
                    </a:lnL>
                    <a:lnR>
                      <a:noFill/>
                    </a:lnR>
                    <a:lnT w="12700" cap="flat" cmpd="sng" algn="ctr">
                      <a:solidFill>
                        <a:srgbClr val="FFFFFF"/>
                      </a:solidFill>
                      <a:prstDash val="solid"/>
                      <a:round/>
                      <a:headEnd type="none" w="med" len="med"/>
                      <a:tailEnd type="none" w="med" len="med"/>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96</a:t>
                      </a:r>
                    </a:p>
                  </a:txBody>
                  <a:tcPr marL="6350" marR="6350" marT="6350" marB="0" anchor="b">
                    <a:lnL>
                      <a:noFill/>
                    </a:lnL>
                    <a:lnR>
                      <a:noFill/>
                    </a:lnR>
                    <a:lnT w="12700" cap="flat" cmpd="sng" algn="ctr">
                      <a:solidFill>
                        <a:srgbClr val="FFFFFF"/>
                      </a:solidFill>
                      <a:prstDash val="solid"/>
                      <a:round/>
                      <a:headEnd type="none" w="med" len="med"/>
                      <a:tailEnd type="none" w="med" len="med"/>
                    </a:lnT>
                    <a:lnB>
                      <a:noFill/>
                    </a:lnB>
                    <a:solidFill>
                      <a:srgbClr val="305496"/>
                    </a:solidFill>
                  </a:tcPr>
                </a:tc>
                <a:extLst>
                  <a:ext uri="{0D108BD9-81ED-4DB2-BD59-A6C34878D82A}">
                    <a16:rowId xmlns:a16="http://schemas.microsoft.com/office/drawing/2014/main" val="237631519"/>
                  </a:ext>
                </a:extLst>
              </a:tr>
              <a:tr h="234950">
                <a:tc>
                  <a:txBody>
                    <a:bodyPr/>
                    <a:lstStyle/>
                    <a:p>
                      <a:pPr algn="r" fontAlgn="b"/>
                      <a:r>
                        <a:rPr lang="en-US" sz="1400" b="0" i="0" u="none" strike="noStrike">
                          <a:solidFill>
                            <a:srgbClr val="FFFFFF"/>
                          </a:solidFill>
                          <a:effectLst/>
                          <a:latin typeface="Calibri" panose="020F0502020204030204" pitchFamily="34" charset="0"/>
                        </a:rPr>
                        <a:t>1024</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4096</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24</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100,663,296</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96</a:t>
                      </a:r>
                    </a:p>
                  </a:txBody>
                  <a:tcPr marL="6350" marR="6350" marT="6350" marB="0" anchor="b">
                    <a:lnL>
                      <a:noFill/>
                    </a:lnL>
                    <a:lnR>
                      <a:noFill/>
                    </a:lnR>
                    <a:lnT>
                      <a:noFill/>
                    </a:lnT>
                    <a:lnB>
                      <a:noFill/>
                    </a:lnB>
                    <a:solidFill>
                      <a:srgbClr val="4472C4"/>
                    </a:solidFill>
                  </a:tcPr>
                </a:tc>
                <a:extLst>
                  <a:ext uri="{0D108BD9-81ED-4DB2-BD59-A6C34878D82A}">
                    <a16:rowId xmlns:a16="http://schemas.microsoft.com/office/drawing/2014/main" val="3952969892"/>
                  </a:ext>
                </a:extLst>
              </a:tr>
              <a:tr h="234950">
                <a:tc>
                  <a:txBody>
                    <a:bodyPr/>
                    <a:lstStyle/>
                    <a:p>
                      <a:pPr algn="r" fontAlgn="b"/>
                      <a:r>
                        <a:rPr lang="en-US" sz="1400" b="0" i="0" u="none" strike="noStrike">
                          <a:solidFill>
                            <a:srgbClr val="FFFFFF"/>
                          </a:solidFill>
                          <a:effectLst/>
                          <a:latin typeface="Calibri" panose="020F0502020204030204" pitchFamily="34" charset="0"/>
                        </a:rPr>
                        <a:t>1024</a:t>
                      </a:r>
                    </a:p>
                  </a:txBody>
                  <a:tcPr marL="6350" marR="6350" marT="6350" marB="0" anchor="b">
                    <a:lnL>
                      <a:noFill/>
                    </a:lnL>
                    <a:lnR>
                      <a:noFill/>
                    </a:lnR>
                    <a:lnT>
                      <a:noFill/>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2</a:t>
                      </a:r>
                    </a:p>
                  </a:txBody>
                  <a:tcPr marL="6350" marR="6350" marT="6350" marB="0" anchor="b">
                    <a:lnL>
                      <a:noFill/>
                    </a:lnL>
                    <a:lnR>
                      <a:noFill/>
                    </a:lnR>
                    <a:lnT>
                      <a:noFill/>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1</a:t>
                      </a:r>
                    </a:p>
                  </a:txBody>
                  <a:tcPr marL="6350" marR="6350" marT="6350" marB="0" anchor="b">
                    <a:lnL>
                      <a:noFill/>
                    </a:lnL>
                    <a:lnR>
                      <a:noFill/>
                    </a:lnR>
                    <a:lnT>
                      <a:noFill/>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2,048</a:t>
                      </a:r>
                    </a:p>
                  </a:txBody>
                  <a:tcPr marL="6350" marR="6350" marT="6350" marB="0" anchor="b">
                    <a:lnL>
                      <a:noFill/>
                    </a:lnL>
                    <a:lnR>
                      <a:noFill/>
                    </a:lnR>
                    <a:lnT>
                      <a:noFill/>
                    </a:lnT>
                    <a:lnB>
                      <a:noFill/>
                    </a:lnB>
                    <a:solidFill>
                      <a:srgbClr val="305496"/>
                    </a:solidFill>
                  </a:tcPr>
                </a:tc>
                <a:tc>
                  <a:txBody>
                    <a:bodyPr/>
                    <a:lstStyle/>
                    <a:p>
                      <a:pPr algn="r" fontAlgn="b"/>
                      <a:r>
                        <a:rPr lang="en-US" sz="1400" b="0" i="0" u="none" strike="noStrike">
                          <a:solidFill>
                            <a:srgbClr val="FFFFFF"/>
                          </a:solidFill>
                          <a:effectLst/>
                          <a:latin typeface="Calibri" panose="020F0502020204030204" pitchFamily="34" charset="0"/>
                        </a:rPr>
                        <a:t>0.002</a:t>
                      </a:r>
                    </a:p>
                  </a:txBody>
                  <a:tcPr marL="6350" marR="6350" marT="6350" marB="0" anchor="b">
                    <a:lnL>
                      <a:noFill/>
                    </a:lnL>
                    <a:lnR>
                      <a:noFill/>
                    </a:lnR>
                    <a:lnT>
                      <a:noFill/>
                    </a:lnT>
                    <a:lnB>
                      <a:noFill/>
                    </a:lnB>
                    <a:solidFill>
                      <a:srgbClr val="305496"/>
                    </a:solidFill>
                  </a:tcPr>
                </a:tc>
                <a:extLst>
                  <a:ext uri="{0D108BD9-81ED-4DB2-BD59-A6C34878D82A}">
                    <a16:rowId xmlns:a16="http://schemas.microsoft.com/office/drawing/2014/main" val="4108358979"/>
                  </a:ext>
                </a:extLst>
              </a:tr>
              <a:tr h="234950">
                <a:tc>
                  <a:txBody>
                    <a:bodyPr/>
                    <a:lstStyle/>
                    <a:p>
                      <a:pPr algn="r" fontAlgn="b"/>
                      <a:r>
                        <a:rPr lang="en-US" sz="1400" b="0" i="0" u="none" strike="noStrike">
                          <a:solidFill>
                            <a:srgbClr val="FFFFFF"/>
                          </a:solidFill>
                          <a:effectLst/>
                          <a:latin typeface="Calibri" panose="020F0502020204030204" pitchFamily="34" charset="0"/>
                        </a:rPr>
                        <a:t>1024</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1024</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96</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100,663,296</a:t>
                      </a:r>
                    </a:p>
                  </a:txBody>
                  <a:tcPr marL="6350" marR="6350" marT="6350" marB="0" anchor="b">
                    <a:lnL>
                      <a:noFill/>
                    </a:lnL>
                    <a:lnR>
                      <a:noFill/>
                    </a:lnR>
                    <a:lnT>
                      <a:noFill/>
                    </a:lnT>
                    <a:lnB>
                      <a:noFill/>
                    </a:lnB>
                    <a:solidFill>
                      <a:srgbClr val="4472C4"/>
                    </a:solidFill>
                  </a:tcPr>
                </a:tc>
                <a:tc>
                  <a:txBody>
                    <a:bodyPr/>
                    <a:lstStyle/>
                    <a:p>
                      <a:pPr algn="r" fontAlgn="b"/>
                      <a:r>
                        <a:rPr lang="en-US" sz="1400" b="0" i="0" u="none" strike="noStrike">
                          <a:solidFill>
                            <a:srgbClr val="FFFFFF"/>
                          </a:solidFill>
                          <a:effectLst/>
                          <a:latin typeface="Calibri" panose="020F0502020204030204" pitchFamily="34" charset="0"/>
                        </a:rPr>
                        <a:t>96</a:t>
                      </a:r>
                    </a:p>
                  </a:txBody>
                  <a:tcPr marL="6350" marR="6350" marT="6350" marB="0" anchor="b">
                    <a:lnL>
                      <a:noFill/>
                    </a:lnL>
                    <a:lnR>
                      <a:noFill/>
                    </a:lnR>
                    <a:lnT>
                      <a:noFill/>
                    </a:lnT>
                    <a:lnB>
                      <a:noFill/>
                    </a:lnB>
                    <a:solidFill>
                      <a:srgbClr val="4472C4"/>
                    </a:solidFill>
                  </a:tcPr>
                </a:tc>
                <a:extLst>
                  <a:ext uri="{0D108BD9-81ED-4DB2-BD59-A6C34878D82A}">
                    <a16:rowId xmlns:a16="http://schemas.microsoft.com/office/drawing/2014/main" val="3264402927"/>
                  </a:ext>
                </a:extLst>
              </a:tr>
              <a:tr h="234950">
                <a:tc>
                  <a:txBody>
                    <a:bodyPr/>
                    <a:lstStyle/>
                    <a:p>
                      <a:pPr algn="l" fontAlgn="b"/>
                      <a:endParaRPr lang="en-US" sz="1400" b="0" i="0" u="none" strike="noStrike">
                        <a:solidFill>
                          <a:srgbClr val="FFFFFF"/>
                        </a:solidFill>
                        <a:effectLst/>
                        <a:latin typeface="Calibri" panose="020F0502020204030204" pitchFamily="34" charset="0"/>
                      </a:endParaRPr>
                    </a:p>
                  </a:txBody>
                  <a:tcPr marL="6350" marR="6350" marT="6350" marB="0" anchor="b">
                    <a:lnL>
                      <a:noFill/>
                    </a:lnL>
                    <a:lnR>
                      <a:noFill/>
                    </a:lnR>
                    <a:lnT>
                      <a:noFill/>
                    </a:lnT>
                    <a:lnB>
                      <a:noFill/>
                    </a:lnB>
                    <a:solidFill>
                      <a:srgbClr val="305496"/>
                    </a:solidFill>
                  </a:tcPr>
                </a:tc>
                <a:tc>
                  <a:txBody>
                    <a:bodyPr/>
                    <a:lstStyle/>
                    <a:p>
                      <a:pPr algn="l" fontAlgn="b"/>
                      <a:endParaRPr lang="en-US" sz="1400" b="0" i="0" u="none" strike="noStrike">
                        <a:solidFill>
                          <a:srgbClr val="FFFFFF"/>
                        </a:solidFill>
                        <a:effectLst/>
                        <a:latin typeface="Calibri" panose="020F0502020204030204" pitchFamily="34" charset="0"/>
                      </a:endParaRPr>
                    </a:p>
                  </a:txBody>
                  <a:tcPr marL="6350" marR="6350" marT="6350" marB="0" anchor="b">
                    <a:lnL>
                      <a:noFill/>
                    </a:lnL>
                    <a:lnR>
                      <a:noFill/>
                    </a:lnR>
                    <a:lnT>
                      <a:noFill/>
                    </a:lnT>
                    <a:lnB>
                      <a:noFill/>
                    </a:lnB>
                    <a:solidFill>
                      <a:srgbClr val="305496"/>
                    </a:solidFill>
                  </a:tcPr>
                </a:tc>
                <a:tc>
                  <a:txBody>
                    <a:bodyPr/>
                    <a:lstStyle/>
                    <a:p>
                      <a:pPr algn="l" fontAlgn="b"/>
                      <a:endParaRPr lang="en-US" sz="1400" b="0" i="0" u="none" strike="noStrike">
                        <a:solidFill>
                          <a:srgbClr val="FFFFFF"/>
                        </a:solidFill>
                        <a:effectLst/>
                        <a:latin typeface="Calibri" panose="020F0502020204030204" pitchFamily="34" charset="0"/>
                      </a:endParaRPr>
                    </a:p>
                  </a:txBody>
                  <a:tcPr marL="6350" marR="6350" marT="6350" marB="0" anchor="b">
                    <a:lnL>
                      <a:noFill/>
                    </a:lnL>
                    <a:lnR>
                      <a:noFill/>
                    </a:lnR>
                    <a:lnT>
                      <a:noFill/>
                    </a:lnT>
                    <a:lnB>
                      <a:noFill/>
                    </a:lnB>
                    <a:solidFill>
                      <a:srgbClr val="305496"/>
                    </a:solidFill>
                  </a:tcPr>
                </a:tc>
                <a:tc>
                  <a:txBody>
                    <a:bodyPr/>
                    <a:lstStyle/>
                    <a:p>
                      <a:pPr algn="l" fontAlgn="b"/>
                      <a:endParaRPr lang="en-US" sz="1400" b="0" i="0" u="none" strike="noStrike">
                        <a:solidFill>
                          <a:srgbClr val="FFFFFF"/>
                        </a:solidFill>
                        <a:effectLst/>
                        <a:latin typeface="Calibri" panose="020F0502020204030204" pitchFamily="34" charset="0"/>
                      </a:endParaRPr>
                    </a:p>
                  </a:txBody>
                  <a:tcPr marL="6350" marR="6350" marT="6350" marB="0" anchor="b">
                    <a:lnL>
                      <a:noFill/>
                    </a:lnL>
                    <a:lnR>
                      <a:noFill/>
                    </a:lnR>
                    <a:lnT>
                      <a:noFill/>
                    </a:lnT>
                    <a:lnB>
                      <a:noFill/>
                    </a:lnB>
                    <a:solidFill>
                      <a:srgbClr val="305496"/>
                    </a:solidFill>
                  </a:tcPr>
                </a:tc>
                <a:tc>
                  <a:txBody>
                    <a:bodyPr/>
                    <a:lstStyle/>
                    <a:p>
                      <a:pPr algn="r" fontAlgn="b"/>
                      <a:r>
                        <a:rPr lang="en-US" sz="1400" b="0" i="0" u="none" strike="noStrike" dirty="0">
                          <a:solidFill>
                            <a:srgbClr val="FFFFFF"/>
                          </a:solidFill>
                          <a:effectLst/>
                          <a:latin typeface="Calibri" panose="020F0502020204030204" pitchFamily="34" charset="0"/>
                        </a:rPr>
                        <a:t>288</a:t>
                      </a:r>
                    </a:p>
                  </a:txBody>
                  <a:tcPr marL="6350" marR="6350" marT="6350" marB="0" anchor="b">
                    <a:lnL>
                      <a:noFill/>
                    </a:lnL>
                    <a:lnR>
                      <a:noFill/>
                    </a:lnR>
                    <a:lnT>
                      <a:noFill/>
                    </a:lnT>
                    <a:lnB>
                      <a:noFill/>
                    </a:lnB>
                    <a:solidFill>
                      <a:srgbClr val="305496"/>
                    </a:solidFill>
                  </a:tcPr>
                </a:tc>
                <a:extLst>
                  <a:ext uri="{0D108BD9-81ED-4DB2-BD59-A6C34878D82A}">
                    <a16:rowId xmlns:a16="http://schemas.microsoft.com/office/drawing/2014/main" val="381466091"/>
                  </a:ext>
                </a:extLst>
              </a:tr>
            </a:tbl>
          </a:graphicData>
        </a:graphic>
      </p:graphicFrame>
      <p:sp>
        <p:nvSpPr>
          <p:cNvPr id="7" name="Title 1">
            <a:extLst>
              <a:ext uri="{FF2B5EF4-FFF2-40B4-BE49-F238E27FC236}">
                <a16:creationId xmlns:a16="http://schemas.microsoft.com/office/drawing/2014/main" id="{483DC01F-F33D-49BE-93F5-7190F200E022}"/>
              </a:ext>
            </a:extLst>
          </p:cNvPr>
          <p:cNvSpPr txBox="1">
            <a:spLocks/>
          </p:cNvSpPr>
          <p:nvPr/>
        </p:nvSpPr>
        <p:spPr>
          <a:xfrm>
            <a:off x="427893" y="3367815"/>
            <a:ext cx="10972800" cy="119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Bert-Large Weights</a:t>
            </a:r>
          </a:p>
        </p:txBody>
      </p:sp>
    </p:spTree>
    <p:extLst>
      <p:ext uri="{BB962C8B-B14F-4D97-AF65-F5344CB8AC3E}">
        <p14:creationId xmlns:p14="http://schemas.microsoft.com/office/powerpoint/2010/main" val="254588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67DD-E0E0-43DC-9FEB-34F3C9029959}"/>
              </a:ext>
            </a:extLst>
          </p:cNvPr>
          <p:cNvSpPr>
            <a:spLocks noGrp="1"/>
          </p:cNvSpPr>
          <p:nvPr>
            <p:ph type="title"/>
          </p:nvPr>
        </p:nvSpPr>
        <p:spPr>
          <a:xfrm>
            <a:off x="389466" y="25058"/>
            <a:ext cx="10972800" cy="948370"/>
          </a:xfrm>
        </p:spPr>
        <p:txBody>
          <a:bodyPr/>
          <a:lstStyle/>
          <a:p>
            <a:r>
              <a:rPr lang="en-US"/>
              <a:t>Sparse Weights Compression as Solution</a:t>
            </a:r>
          </a:p>
        </p:txBody>
      </p:sp>
      <p:sp>
        <p:nvSpPr>
          <p:cNvPr id="6" name="Rectangle: Rounded Corners 5">
            <a:extLst>
              <a:ext uri="{FF2B5EF4-FFF2-40B4-BE49-F238E27FC236}">
                <a16:creationId xmlns:a16="http://schemas.microsoft.com/office/drawing/2014/main" id="{63B87705-30E0-4519-ADC1-EAA1F6720635}"/>
              </a:ext>
            </a:extLst>
          </p:cNvPr>
          <p:cNvSpPr/>
          <p:nvPr/>
        </p:nvSpPr>
        <p:spPr>
          <a:xfrm>
            <a:off x="1708366" y="1054536"/>
            <a:ext cx="1280160" cy="613728"/>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Core</a:t>
            </a:r>
            <a:br>
              <a:rPr lang="en-US" sz="1100">
                <a:solidFill>
                  <a:schemeClr val="bg1"/>
                </a:solidFill>
              </a:rPr>
            </a:br>
            <a:r>
              <a:rPr lang="en-US" sz="1100">
                <a:solidFill>
                  <a:schemeClr val="bg1"/>
                </a:solidFill>
              </a:rPr>
              <a:t>L1/L2 AMX/TMUL</a:t>
            </a:r>
          </a:p>
        </p:txBody>
      </p:sp>
      <p:sp>
        <p:nvSpPr>
          <p:cNvPr id="7" name="Rectangle: Rounded Corners 6">
            <a:extLst>
              <a:ext uri="{FF2B5EF4-FFF2-40B4-BE49-F238E27FC236}">
                <a16:creationId xmlns:a16="http://schemas.microsoft.com/office/drawing/2014/main" id="{07F11C25-9B18-4F0D-A74D-485720D03FA0}"/>
              </a:ext>
            </a:extLst>
          </p:cNvPr>
          <p:cNvSpPr/>
          <p:nvPr/>
        </p:nvSpPr>
        <p:spPr>
          <a:xfrm>
            <a:off x="1701080" y="2086928"/>
            <a:ext cx="1280160" cy="451625"/>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LLC Cache</a:t>
            </a:r>
            <a:endParaRPr lang="en-US" sz="1100">
              <a:solidFill>
                <a:schemeClr val="bg1"/>
              </a:solidFill>
            </a:endParaRPr>
          </a:p>
        </p:txBody>
      </p:sp>
      <p:sp>
        <p:nvSpPr>
          <p:cNvPr id="8" name="Rectangle: Rounded Corners 7">
            <a:extLst>
              <a:ext uri="{FF2B5EF4-FFF2-40B4-BE49-F238E27FC236}">
                <a16:creationId xmlns:a16="http://schemas.microsoft.com/office/drawing/2014/main" id="{C70E7D4F-BE74-43FA-A094-DF67C327D156}"/>
              </a:ext>
            </a:extLst>
          </p:cNvPr>
          <p:cNvSpPr/>
          <p:nvPr/>
        </p:nvSpPr>
        <p:spPr>
          <a:xfrm>
            <a:off x="1708366" y="3009639"/>
            <a:ext cx="1280160" cy="530387"/>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DRAM Memory</a:t>
            </a:r>
            <a:endParaRPr lang="en-US" sz="1100">
              <a:solidFill>
                <a:schemeClr val="bg1"/>
              </a:solidFill>
            </a:endParaRPr>
          </a:p>
        </p:txBody>
      </p:sp>
      <p:sp>
        <p:nvSpPr>
          <p:cNvPr id="9" name="Rectangle: Single Corner Snipped 8">
            <a:extLst>
              <a:ext uri="{FF2B5EF4-FFF2-40B4-BE49-F238E27FC236}">
                <a16:creationId xmlns:a16="http://schemas.microsoft.com/office/drawing/2014/main" id="{4F29BF51-B320-412B-8ECE-E72E8B1F4B2E}"/>
              </a:ext>
            </a:extLst>
          </p:cNvPr>
          <p:cNvSpPr/>
          <p:nvPr/>
        </p:nvSpPr>
        <p:spPr>
          <a:xfrm>
            <a:off x="1790998" y="3871731"/>
            <a:ext cx="1100329" cy="455014"/>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Post-Training Quantization</a:t>
            </a:r>
          </a:p>
        </p:txBody>
      </p:sp>
      <p:sp>
        <p:nvSpPr>
          <p:cNvPr id="11" name="Rectangle: Single Corner Snipped 10">
            <a:extLst>
              <a:ext uri="{FF2B5EF4-FFF2-40B4-BE49-F238E27FC236}">
                <a16:creationId xmlns:a16="http://schemas.microsoft.com/office/drawing/2014/main" id="{87C3DF1A-7380-4336-9408-E151CC186C4C}"/>
              </a:ext>
            </a:extLst>
          </p:cNvPr>
          <p:cNvSpPr/>
          <p:nvPr/>
        </p:nvSpPr>
        <p:spPr>
          <a:xfrm>
            <a:off x="1809161" y="4709139"/>
            <a:ext cx="1100329" cy="394518"/>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Pruning</a:t>
            </a:r>
          </a:p>
        </p:txBody>
      </p:sp>
      <p:sp>
        <p:nvSpPr>
          <p:cNvPr id="12" name="Oval 11">
            <a:extLst>
              <a:ext uri="{FF2B5EF4-FFF2-40B4-BE49-F238E27FC236}">
                <a16:creationId xmlns:a16="http://schemas.microsoft.com/office/drawing/2014/main" id="{7DDA617F-883D-4EFF-8CBC-567B027F8ED7}"/>
              </a:ext>
            </a:extLst>
          </p:cNvPr>
          <p:cNvSpPr/>
          <p:nvPr/>
        </p:nvSpPr>
        <p:spPr>
          <a:xfrm>
            <a:off x="1745661" y="5366917"/>
            <a:ext cx="1242865" cy="41568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FP32 Dense Weights</a:t>
            </a:r>
          </a:p>
        </p:txBody>
      </p:sp>
      <p:sp>
        <p:nvSpPr>
          <p:cNvPr id="14" name="Arrow: Up-Down 13">
            <a:extLst>
              <a:ext uri="{FF2B5EF4-FFF2-40B4-BE49-F238E27FC236}">
                <a16:creationId xmlns:a16="http://schemas.microsoft.com/office/drawing/2014/main" id="{448E5BA2-D5F3-439A-8F58-23762E4672B1}"/>
              </a:ext>
            </a:extLst>
          </p:cNvPr>
          <p:cNvSpPr/>
          <p:nvPr/>
        </p:nvSpPr>
        <p:spPr>
          <a:xfrm>
            <a:off x="2222166" y="1693614"/>
            <a:ext cx="274320" cy="368300"/>
          </a:xfrm>
          <a:prstGeom prst="upDown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Down 14">
            <a:extLst>
              <a:ext uri="{FF2B5EF4-FFF2-40B4-BE49-F238E27FC236}">
                <a16:creationId xmlns:a16="http://schemas.microsoft.com/office/drawing/2014/main" id="{BFAB4D69-41A7-4870-9CE5-954162E5A471}"/>
              </a:ext>
            </a:extLst>
          </p:cNvPr>
          <p:cNvSpPr/>
          <p:nvPr/>
        </p:nvSpPr>
        <p:spPr>
          <a:xfrm>
            <a:off x="2214880" y="2597038"/>
            <a:ext cx="274320" cy="368300"/>
          </a:xfrm>
          <a:prstGeom prst="upDown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B824EDAB-0752-4FA8-855E-C409F7D127BF}"/>
              </a:ext>
            </a:extLst>
          </p:cNvPr>
          <p:cNvSpPr/>
          <p:nvPr/>
        </p:nvSpPr>
        <p:spPr>
          <a:xfrm>
            <a:off x="2214880" y="3557226"/>
            <a:ext cx="274320" cy="28363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AE3FCD96-EABF-4593-A1FA-F0CA0192CC4E}"/>
              </a:ext>
            </a:extLst>
          </p:cNvPr>
          <p:cNvSpPr/>
          <p:nvPr/>
        </p:nvSpPr>
        <p:spPr>
          <a:xfrm>
            <a:off x="2222166" y="4376125"/>
            <a:ext cx="274320" cy="28363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62526EC9-A9CD-4687-A592-DDCE8D7A1E80}"/>
              </a:ext>
            </a:extLst>
          </p:cNvPr>
          <p:cNvSpPr/>
          <p:nvPr/>
        </p:nvSpPr>
        <p:spPr>
          <a:xfrm>
            <a:off x="2204000" y="5129555"/>
            <a:ext cx="274320" cy="21146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No sign with solid fill">
            <a:extLst>
              <a:ext uri="{FF2B5EF4-FFF2-40B4-BE49-F238E27FC236}">
                <a16:creationId xmlns:a16="http://schemas.microsoft.com/office/drawing/2014/main" id="{A05D1332-00CD-45F7-9B1C-EFF8798FA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1209" y="1729515"/>
            <a:ext cx="248281" cy="248281"/>
          </a:xfrm>
          <a:prstGeom prst="rect">
            <a:avLst/>
          </a:prstGeom>
        </p:spPr>
      </p:pic>
      <p:sp>
        <p:nvSpPr>
          <p:cNvPr id="21" name="TextBox 20">
            <a:extLst>
              <a:ext uri="{FF2B5EF4-FFF2-40B4-BE49-F238E27FC236}">
                <a16:creationId xmlns:a16="http://schemas.microsoft.com/office/drawing/2014/main" id="{EB6B1EAF-20E8-41BD-A771-BCFDA9EF4CD1}"/>
              </a:ext>
            </a:extLst>
          </p:cNvPr>
          <p:cNvSpPr txBox="1"/>
          <p:nvPr/>
        </p:nvSpPr>
        <p:spPr>
          <a:xfrm>
            <a:off x="2891327" y="1722829"/>
            <a:ext cx="1399742" cy="246221"/>
          </a:xfrm>
          <a:prstGeom prst="rect">
            <a:avLst/>
          </a:prstGeom>
          <a:noFill/>
        </p:spPr>
        <p:txBody>
          <a:bodyPr wrap="none" rtlCol="0">
            <a:spAutoFit/>
          </a:bodyPr>
          <a:lstStyle/>
          <a:p>
            <a:r>
              <a:rPr lang="en-US" sz="1000"/>
              <a:t>Cache BW bottleneck</a:t>
            </a:r>
          </a:p>
        </p:txBody>
      </p:sp>
      <p:pic>
        <p:nvPicPr>
          <p:cNvPr id="22" name="Graphic 21" descr="No sign with solid fill">
            <a:extLst>
              <a:ext uri="{FF2B5EF4-FFF2-40B4-BE49-F238E27FC236}">
                <a16:creationId xmlns:a16="http://schemas.microsoft.com/office/drawing/2014/main" id="{8B979B4D-2BD2-4F01-8137-E79D5BCDDB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1209" y="2653298"/>
            <a:ext cx="248281" cy="248281"/>
          </a:xfrm>
          <a:prstGeom prst="rect">
            <a:avLst/>
          </a:prstGeom>
        </p:spPr>
      </p:pic>
      <p:sp>
        <p:nvSpPr>
          <p:cNvPr id="23" name="TextBox 22">
            <a:extLst>
              <a:ext uri="{FF2B5EF4-FFF2-40B4-BE49-F238E27FC236}">
                <a16:creationId xmlns:a16="http://schemas.microsoft.com/office/drawing/2014/main" id="{10B5A9A5-7034-433F-A152-5A46E55F912A}"/>
              </a:ext>
            </a:extLst>
          </p:cNvPr>
          <p:cNvSpPr txBox="1"/>
          <p:nvPr/>
        </p:nvSpPr>
        <p:spPr>
          <a:xfrm>
            <a:off x="2891327" y="2646612"/>
            <a:ext cx="1491114" cy="246221"/>
          </a:xfrm>
          <a:prstGeom prst="rect">
            <a:avLst/>
          </a:prstGeom>
          <a:noFill/>
        </p:spPr>
        <p:txBody>
          <a:bodyPr wrap="none" rtlCol="0">
            <a:spAutoFit/>
          </a:bodyPr>
          <a:lstStyle/>
          <a:p>
            <a:r>
              <a:rPr lang="en-US" sz="1000"/>
              <a:t>Memory BW bottleneck</a:t>
            </a:r>
          </a:p>
        </p:txBody>
      </p:sp>
      <p:sp>
        <p:nvSpPr>
          <p:cNvPr id="24" name="Rectangle: Single Corner Snipped 23">
            <a:extLst>
              <a:ext uri="{FF2B5EF4-FFF2-40B4-BE49-F238E27FC236}">
                <a16:creationId xmlns:a16="http://schemas.microsoft.com/office/drawing/2014/main" id="{F12D695A-698B-4AD2-B747-FB585516B229}"/>
              </a:ext>
            </a:extLst>
          </p:cNvPr>
          <p:cNvSpPr/>
          <p:nvPr/>
        </p:nvSpPr>
        <p:spPr>
          <a:xfrm>
            <a:off x="508222" y="3047325"/>
            <a:ext cx="890126" cy="455014"/>
          </a:xfrm>
          <a:prstGeom prst="snip1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rPr>
              <a:t>Input Data, Activations</a:t>
            </a:r>
          </a:p>
        </p:txBody>
      </p:sp>
      <p:sp>
        <p:nvSpPr>
          <p:cNvPr id="25" name="Arrow: Right 24">
            <a:extLst>
              <a:ext uri="{FF2B5EF4-FFF2-40B4-BE49-F238E27FC236}">
                <a16:creationId xmlns:a16="http://schemas.microsoft.com/office/drawing/2014/main" id="{D2364542-92C0-4459-880B-1DCF1D922A7B}"/>
              </a:ext>
            </a:extLst>
          </p:cNvPr>
          <p:cNvSpPr/>
          <p:nvPr/>
        </p:nvSpPr>
        <p:spPr>
          <a:xfrm>
            <a:off x="1456150" y="3187581"/>
            <a:ext cx="274320" cy="246221"/>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3143CA1-EDF1-4A1F-BBB2-99BB51B41F93}"/>
              </a:ext>
            </a:extLst>
          </p:cNvPr>
          <p:cNvSpPr txBox="1"/>
          <p:nvPr/>
        </p:nvSpPr>
        <p:spPr>
          <a:xfrm>
            <a:off x="2930709" y="3607450"/>
            <a:ext cx="1382110" cy="246221"/>
          </a:xfrm>
          <a:prstGeom prst="rect">
            <a:avLst/>
          </a:prstGeom>
          <a:noFill/>
        </p:spPr>
        <p:txBody>
          <a:bodyPr wrap="none" rtlCol="0">
            <a:spAutoFit/>
          </a:bodyPr>
          <a:lstStyle/>
          <a:p>
            <a:r>
              <a:rPr lang="en-US" sz="1000"/>
              <a:t>INT8 Sparse Weights</a:t>
            </a:r>
          </a:p>
        </p:txBody>
      </p:sp>
      <p:sp>
        <p:nvSpPr>
          <p:cNvPr id="27" name="TextBox 26">
            <a:extLst>
              <a:ext uri="{FF2B5EF4-FFF2-40B4-BE49-F238E27FC236}">
                <a16:creationId xmlns:a16="http://schemas.microsoft.com/office/drawing/2014/main" id="{DB720328-C640-41B4-BCC3-9BA72D35264A}"/>
              </a:ext>
            </a:extLst>
          </p:cNvPr>
          <p:cNvSpPr txBox="1"/>
          <p:nvPr/>
        </p:nvSpPr>
        <p:spPr>
          <a:xfrm>
            <a:off x="2988526" y="4413538"/>
            <a:ext cx="1399742" cy="246221"/>
          </a:xfrm>
          <a:prstGeom prst="rect">
            <a:avLst/>
          </a:prstGeom>
          <a:noFill/>
        </p:spPr>
        <p:txBody>
          <a:bodyPr wrap="none" rtlCol="0">
            <a:spAutoFit/>
          </a:bodyPr>
          <a:lstStyle/>
          <a:p>
            <a:r>
              <a:rPr lang="en-US" sz="1000"/>
              <a:t>FP32 Sparse Weights</a:t>
            </a:r>
          </a:p>
        </p:txBody>
      </p:sp>
      <p:sp>
        <p:nvSpPr>
          <p:cNvPr id="28" name="Rectangle: Rounded Corners 27">
            <a:extLst>
              <a:ext uri="{FF2B5EF4-FFF2-40B4-BE49-F238E27FC236}">
                <a16:creationId xmlns:a16="http://schemas.microsoft.com/office/drawing/2014/main" id="{409703DB-DB28-403A-A951-2E8CA0B2F9E5}"/>
              </a:ext>
            </a:extLst>
          </p:cNvPr>
          <p:cNvSpPr/>
          <p:nvPr/>
        </p:nvSpPr>
        <p:spPr>
          <a:xfrm>
            <a:off x="8087020" y="797759"/>
            <a:ext cx="1280160" cy="613728"/>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Core</a:t>
            </a:r>
            <a:br>
              <a:rPr lang="en-US" sz="1100" dirty="0">
                <a:solidFill>
                  <a:schemeClr val="bg1"/>
                </a:solidFill>
              </a:rPr>
            </a:br>
            <a:r>
              <a:rPr lang="en-US" sz="1100" dirty="0">
                <a:solidFill>
                  <a:schemeClr val="bg1"/>
                </a:solidFill>
              </a:rPr>
              <a:t>L1/L2 AMX/TMUL</a:t>
            </a:r>
          </a:p>
        </p:txBody>
      </p:sp>
      <p:sp>
        <p:nvSpPr>
          <p:cNvPr id="29" name="Rectangle: Rounded Corners 28">
            <a:extLst>
              <a:ext uri="{FF2B5EF4-FFF2-40B4-BE49-F238E27FC236}">
                <a16:creationId xmlns:a16="http://schemas.microsoft.com/office/drawing/2014/main" id="{29671FA9-B838-4EFE-A3AA-E9E3389FF4E9}"/>
              </a:ext>
            </a:extLst>
          </p:cNvPr>
          <p:cNvSpPr/>
          <p:nvPr/>
        </p:nvSpPr>
        <p:spPr>
          <a:xfrm>
            <a:off x="8079734" y="1817351"/>
            <a:ext cx="1280160" cy="451625"/>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LLC Cache</a:t>
            </a:r>
            <a:endParaRPr lang="en-US" sz="1100">
              <a:solidFill>
                <a:schemeClr val="bg1"/>
              </a:solidFill>
            </a:endParaRPr>
          </a:p>
        </p:txBody>
      </p:sp>
      <p:sp>
        <p:nvSpPr>
          <p:cNvPr id="30" name="Rectangle: Rounded Corners 29">
            <a:extLst>
              <a:ext uri="{FF2B5EF4-FFF2-40B4-BE49-F238E27FC236}">
                <a16:creationId xmlns:a16="http://schemas.microsoft.com/office/drawing/2014/main" id="{D7CA0C74-9306-48EA-AF7A-69118CB622F3}"/>
              </a:ext>
            </a:extLst>
          </p:cNvPr>
          <p:cNvSpPr/>
          <p:nvPr/>
        </p:nvSpPr>
        <p:spPr>
          <a:xfrm>
            <a:off x="8072447" y="2715400"/>
            <a:ext cx="1280160" cy="530387"/>
          </a:xfrm>
          <a:prstGeom prst="round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DRAM Memory</a:t>
            </a:r>
            <a:endParaRPr lang="en-US" sz="1100">
              <a:solidFill>
                <a:schemeClr val="bg1"/>
              </a:solidFill>
            </a:endParaRPr>
          </a:p>
        </p:txBody>
      </p:sp>
      <p:sp>
        <p:nvSpPr>
          <p:cNvPr id="31" name="Rectangle: Single Corner Snipped 30">
            <a:extLst>
              <a:ext uri="{FF2B5EF4-FFF2-40B4-BE49-F238E27FC236}">
                <a16:creationId xmlns:a16="http://schemas.microsoft.com/office/drawing/2014/main" id="{11BD758C-480A-4254-9360-1848FAB98AA2}"/>
              </a:ext>
            </a:extLst>
          </p:cNvPr>
          <p:cNvSpPr/>
          <p:nvPr/>
        </p:nvSpPr>
        <p:spPr>
          <a:xfrm>
            <a:off x="8180529" y="4097153"/>
            <a:ext cx="1100329" cy="394519"/>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Post-Training Quantization</a:t>
            </a:r>
          </a:p>
        </p:txBody>
      </p:sp>
      <p:sp>
        <p:nvSpPr>
          <p:cNvPr id="32" name="Rectangle: Single Corner Snipped 31">
            <a:extLst>
              <a:ext uri="{FF2B5EF4-FFF2-40B4-BE49-F238E27FC236}">
                <a16:creationId xmlns:a16="http://schemas.microsoft.com/office/drawing/2014/main" id="{32F8E231-80D0-4C78-8CEE-2F65B470C626}"/>
              </a:ext>
            </a:extLst>
          </p:cNvPr>
          <p:cNvSpPr/>
          <p:nvPr/>
        </p:nvSpPr>
        <p:spPr>
          <a:xfrm>
            <a:off x="8180529" y="4843145"/>
            <a:ext cx="1100329" cy="283634"/>
          </a:xfrm>
          <a:prstGeom prst="snip1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Pruning</a:t>
            </a:r>
          </a:p>
        </p:txBody>
      </p:sp>
      <p:sp>
        <p:nvSpPr>
          <p:cNvPr id="33" name="Oval 32">
            <a:extLst>
              <a:ext uri="{FF2B5EF4-FFF2-40B4-BE49-F238E27FC236}">
                <a16:creationId xmlns:a16="http://schemas.microsoft.com/office/drawing/2014/main" id="{366E6693-FE06-4E15-B9D4-FC08F154E82B}"/>
              </a:ext>
            </a:extLst>
          </p:cNvPr>
          <p:cNvSpPr/>
          <p:nvPr/>
        </p:nvSpPr>
        <p:spPr>
          <a:xfrm>
            <a:off x="8091095" y="5436311"/>
            <a:ext cx="1242865" cy="41568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FP32 Dense Weights</a:t>
            </a:r>
          </a:p>
        </p:txBody>
      </p:sp>
      <p:sp>
        <p:nvSpPr>
          <p:cNvPr id="34" name="Arrow: Up-Down 33">
            <a:extLst>
              <a:ext uri="{FF2B5EF4-FFF2-40B4-BE49-F238E27FC236}">
                <a16:creationId xmlns:a16="http://schemas.microsoft.com/office/drawing/2014/main" id="{D49C0F76-9A66-4507-ADC3-8DF8AC222992}"/>
              </a:ext>
            </a:extLst>
          </p:cNvPr>
          <p:cNvSpPr/>
          <p:nvPr/>
        </p:nvSpPr>
        <p:spPr>
          <a:xfrm>
            <a:off x="8600820" y="1436837"/>
            <a:ext cx="274320" cy="368300"/>
          </a:xfrm>
          <a:prstGeom prst="upDown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Down 34">
            <a:extLst>
              <a:ext uri="{FF2B5EF4-FFF2-40B4-BE49-F238E27FC236}">
                <a16:creationId xmlns:a16="http://schemas.microsoft.com/office/drawing/2014/main" id="{51996640-708B-4C1F-8A47-BB87BF0D5049}"/>
              </a:ext>
            </a:extLst>
          </p:cNvPr>
          <p:cNvSpPr/>
          <p:nvPr/>
        </p:nvSpPr>
        <p:spPr>
          <a:xfrm>
            <a:off x="8593534" y="2327461"/>
            <a:ext cx="274320" cy="368300"/>
          </a:xfrm>
          <a:prstGeom prst="upDown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272079E0-83D4-4410-99C3-94FEF0DB0246}"/>
              </a:ext>
            </a:extLst>
          </p:cNvPr>
          <p:cNvSpPr/>
          <p:nvPr/>
        </p:nvSpPr>
        <p:spPr>
          <a:xfrm>
            <a:off x="8614752" y="3249700"/>
            <a:ext cx="274320" cy="28363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2A34F837-1A52-4714-B4B6-5C7AAD6BF055}"/>
              </a:ext>
            </a:extLst>
          </p:cNvPr>
          <p:cNvSpPr/>
          <p:nvPr/>
        </p:nvSpPr>
        <p:spPr>
          <a:xfrm>
            <a:off x="8593534" y="4513540"/>
            <a:ext cx="274320" cy="28363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6C50978F-C954-43C7-8C28-7F2ACD3442F9}"/>
              </a:ext>
            </a:extLst>
          </p:cNvPr>
          <p:cNvSpPr/>
          <p:nvPr/>
        </p:nvSpPr>
        <p:spPr>
          <a:xfrm>
            <a:off x="8575368" y="5152677"/>
            <a:ext cx="274320" cy="21146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6D087F1-F605-48B0-8658-14FECA43872A}"/>
              </a:ext>
            </a:extLst>
          </p:cNvPr>
          <p:cNvSpPr txBox="1"/>
          <p:nvPr/>
        </p:nvSpPr>
        <p:spPr>
          <a:xfrm>
            <a:off x="8919795" y="1492501"/>
            <a:ext cx="1340432" cy="246221"/>
          </a:xfrm>
          <a:prstGeom prst="rect">
            <a:avLst/>
          </a:prstGeom>
          <a:noFill/>
        </p:spPr>
        <p:txBody>
          <a:bodyPr wrap="none" rtlCol="0">
            <a:spAutoFit/>
          </a:bodyPr>
          <a:lstStyle/>
          <a:p>
            <a:r>
              <a:rPr lang="en-US" sz="1000">
                <a:solidFill>
                  <a:srgbClr val="92D050"/>
                </a:solidFill>
              </a:rPr>
              <a:t>Improved Cache BW</a:t>
            </a:r>
          </a:p>
        </p:txBody>
      </p:sp>
      <p:sp>
        <p:nvSpPr>
          <p:cNvPr id="42" name="TextBox 41">
            <a:extLst>
              <a:ext uri="{FF2B5EF4-FFF2-40B4-BE49-F238E27FC236}">
                <a16:creationId xmlns:a16="http://schemas.microsoft.com/office/drawing/2014/main" id="{76DCE250-C3F5-473E-A9E9-078A44C3A50D}"/>
              </a:ext>
            </a:extLst>
          </p:cNvPr>
          <p:cNvSpPr txBox="1"/>
          <p:nvPr/>
        </p:nvSpPr>
        <p:spPr>
          <a:xfrm>
            <a:off x="8934027" y="2360544"/>
            <a:ext cx="1431802" cy="246221"/>
          </a:xfrm>
          <a:prstGeom prst="rect">
            <a:avLst/>
          </a:prstGeom>
          <a:noFill/>
        </p:spPr>
        <p:txBody>
          <a:bodyPr wrap="none" rtlCol="0">
            <a:spAutoFit/>
          </a:bodyPr>
          <a:lstStyle/>
          <a:p>
            <a:r>
              <a:rPr lang="en-US" sz="1000">
                <a:solidFill>
                  <a:srgbClr val="92D050"/>
                </a:solidFill>
              </a:rPr>
              <a:t>Improved Memory BW</a:t>
            </a:r>
          </a:p>
        </p:txBody>
      </p:sp>
      <p:sp>
        <p:nvSpPr>
          <p:cNvPr id="43" name="Rectangle: Single Corner Snipped 42">
            <a:extLst>
              <a:ext uri="{FF2B5EF4-FFF2-40B4-BE49-F238E27FC236}">
                <a16:creationId xmlns:a16="http://schemas.microsoft.com/office/drawing/2014/main" id="{A7A6EA4A-6207-4557-858B-A8937F0F4A3A}"/>
              </a:ext>
            </a:extLst>
          </p:cNvPr>
          <p:cNvSpPr/>
          <p:nvPr/>
        </p:nvSpPr>
        <p:spPr>
          <a:xfrm>
            <a:off x="6868847" y="2739889"/>
            <a:ext cx="890126" cy="455014"/>
          </a:xfrm>
          <a:prstGeom prst="snip1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rPr>
              <a:t>Input Data, Activations</a:t>
            </a:r>
          </a:p>
        </p:txBody>
      </p:sp>
      <p:sp>
        <p:nvSpPr>
          <p:cNvPr id="44" name="Arrow: Right 43">
            <a:extLst>
              <a:ext uri="{FF2B5EF4-FFF2-40B4-BE49-F238E27FC236}">
                <a16:creationId xmlns:a16="http://schemas.microsoft.com/office/drawing/2014/main" id="{3CA75462-DB0C-467D-AE89-2E1BF156CB23}"/>
              </a:ext>
            </a:extLst>
          </p:cNvPr>
          <p:cNvSpPr/>
          <p:nvPr/>
        </p:nvSpPr>
        <p:spPr>
          <a:xfrm>
            <a:off x="7816775" y="2880145"/>
            <a:ext cx="274320" cy="246221"/>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AD6BF0C-2BD9-434D-B2FC-9CAFBD993B13}"/>
              </a:ext>
            </a:extLst>
          </p:cNvPr>
          <p:cNvSpPr txBox="1"/>
          <p:nvPr/>
        </p:nvSpPr>
        <p:spPr>
          <a:xfrm>
            <a:off x="8934027" y="3332581"/>
            <a:ext cx="2127505" cy="246221"/>
          </a:xfrm>
          <a:prstGeom prst="rect">
            <a:avLst/>
          </a:prstGeom>
          <a:noFill/>
        </p:spPr>
        <p:txBody>
          <a:bodyPr wrap="none" rtlCol="0">
            <a:spAutoFit/>
          </a:bodyPr>
          <a:lstStyle/>
          <a:p>
            <a:r>
              <a:rPr lang="en-US" sz="1000"/>
              <a:t>Compressed INT8 Sparse Weights</a:t>
            </a:r>
          </a:p>
        </p:txBody>
      </p:sp>
      <p:sp>
        <p:nvSpPr>
          <p:cNvPr id="46" name="TextBox 45">
            <a:extLst>
              <a:ext uri="{FF2B5EF4-FFF2-40B4-BE49-F238E27FC236}">
                <a16:creationId xmlns:a16="http://schemas.microsoft.com/office/drawing/2014/main" id="{9A82F57F-6243-4ADC-BD8D-6AF7F38A3541}"/>
              </a:ext>
            </a:extLst>
          </p:cNvPr>
          <p:cNvSpPr txBox="1"/>
          <p:nvPr/>
        </p:nvSpPr>
        <p:spPr>
          <a:xfrm>
            <a:off x="9006538" y="4538146"/>
            <a:ext cx="1399742" cy="246221"/>
          </a:xfrm>
          <a:prstGeom prst="rect">
            <a:avLst/>
          </a:prstGeom>
          <a:noFill/>
        </p:spPr>
        <p:txBody>
          <a:bodyPr wrap="none" rtlCol="0">
            <a:spAutoFit/>
          </a:bodyPr>
          <a:lstStyle/>
          <a:p>
            <a:r>
              <a:rPr lang="en-US" sz="1000"/>
              <a:t>FP32 Sparse Weights</a:t>
            </a:r>
          </a:p>
        </p:txBody>
      </p:sp>
      <p:sp>
        <p:nvSpPr>
          <p:cNvPr id="47" name="Rectangle: Single Corner Snipped 46">
            <a:extLst>
              <a:ext uri="{FF2B5EF4-FFF2-40B4-BE49-F238E27FC236}">
                <a16:creationId xmlns:a16="http://schemas.microsoft.com/office/drawing/2014/main" id="{EE7B5661-BACA-4312-BE9E-3DD1FBEA5C1E}"/>
              </a:ext>
            </a:extLst>
          </p:cNvPr>
          <p:cNvSpPr/>
          <p:nvPr/>
        </p:nvSpPr>
        <p:spPr>
          <a:xfrm>
            <a:off x="8005376" y="3578802"/>
            <a:ext cx="1503295" cy="265895"/>
          </a:xfrm>
          <a:prstGeom prst="snip1Rect">
            <a:avLst/>
          </a:prstGeom>
          <a:solidFill>
            <a:schemeClr val="bg1">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ZERO COMPRESS</a:t>
            </a:r>
          </a:p>
        </p:txBody>
      </p:sp>
      <p:sp>
        <p:nvSpPr>
          <p:cNvPr id="48" name="TextBox 47">
            <a:extLst>
              <a:ext uri="{FF2B5EF4-FFF2-40B4-BE49-F238E27FC236}">
                <a16:creationId xmlns:a16="http://schemas.microsoft.com/office/drawing/2014/main" id="{DA53DA25-A35D-4C84-BC59-29D0176F7693}"/>
              </a:ext>
            </a:extLst>
          </p:cNvPr>
          <p:cNvSpPr txBox="1"/>
          <p:nvPr/>
        </p:nvSpPr>
        <p:spPr>
          <a:xfrm>
            <a:off x="8983719" y="3847193"/>
            <a:ext cx="1382110" cy="246221"/>
          </a:xfrm>
          <a:prstGeom prst="rect">
            <a:avLst/>
          </a:prstGeom>
          <a:noFill/>
        </p:spPr>
        <p:txBody>
          <a:bodyPr wrap="none" rtlCol="0">
            <a:spAutoFit/>
          </a:bodyPr>
          <a:lstStyle/>
          <a:p>
            <a:r>
              <a:rPr lang="en-US" sz="1000"/>
              <a:t>INT8 Sparse Weights</a:t>
            </a:r>
          </a:p>
        </p:txBody>
      </p:sp>
      <p:sp>
        <p:nvSpPr>
          <p:cNvPr id="51" name="Arrow: Up 50">
            <a:extLst>
              <a:ext uri="{FF2B5EF4-FFF2-40B4-BE49-F238E27FC236}">
                <a16:creationId xmlns:a16="http://schemas.microsoft.com/office/drawing/2014/main" id="{AE372988-92BB-409B-9035-DEE510729648}"/>
              </a:ext>
            </a:extLst>
          </p:cNvPr>
          <p:cNvSpPr/>
          <p:nvPr/>
        </p:nvSpPr>
        <p:spPr>
          <a:xfrm>
            <a:off x="8593533" y="3870038"/>
            <a:ext cx="274320" cy="211464"/>
          </a:xfrm>
          <a:prstGeom prst="upArrow">
            <a:avLst/>
          </a:prstGeom>
          <a:solidFill>
            <a:srgbClr val="D7F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5F9E65C-6523-451B-88E3-2CE14839CF63}"/>
              </a:ext>
            </a:extLst>
          </p:cNvPr>
          <p:cNvSpPr txBox="1"/>
          <p:nvPr/>
        </p:nvSpPr>
        <p:spPr>
          <a:xfrm>
            <a:off x="1515220" y="6045860"/>
            <a:ext cx="1962531" cy="369332"/>
          </a:xfrm>
          <a:prstGeom prst="rect">
            <a:avLst/>
          </a:prstGeom>
          <a:noFill/>
        </p:spPr>
        <p:txBody>
          <a:bodyPr wrap="square">
            <a:spAutoFit/>
          </a:bodyPr>
          <a:lstStyle/>
          <a:p>
            <a:r>
              <a:rPr lang="en-US" b="1">
                <a:solidFill>
                  <a:srgbClr val="FFFF00"/>
                </a:solidFill>
              </a:rPr>
              <a:t>Existing solution </a:t>
            </a:r>
          </a:p>
        </p:txBody>
      </p:sp>
      <p:sp>
        <p:nvSpPr>
          <p:cNvPr id="50" name="TextBox 49">
            <a:extLst>
              <a:ext uri="{FF2B5EF4-FFF2-40B4-BE49-F238E27FC236}">
                <a16:creationId xmlns:a16="http://schemas.microsoft.com/office/drawing/2014/main" id="{B72E9251-A32B-4E19-83C4-03A4A4784A62}"/>
              </a:ext>
            </a:extLst>
          </p:cNvPr>
          <p:cNvSpPr txBox="1"/>
          <p:nvPr/>
        </p:nvSpPr>
        <p:spPr>
          <a:xfrm>
            <a:off x="7816775" y="6035221"/>
            <a:ext cx="2511373" cy="369332"/>
          </a:xfrm>
          <a:prstGeom prst="rect">
            <a:avLst/>
          </a:prstGeom>
          <a:noFill/>
        </p:spPr>
        <p:txBody>
          <a:bodyPr wrap="square">
            <a:spAutoFit/>
          </a:bodyPr>
          <a:lstStyle/>
          <a:p>
            <a:r>
              <a:rPr lang="en-US" b="1">
                <a:solidFill>
                  <a:srgbClr val="FFFF00"/>
                </a:solidFill>
              </a:rPr>
              <a:t>Proposed  solution </a:t>
            </a:r>
          </a:p>
        </p:txBody>
      </p:sp>
      <p:sp>
        <p:nvSpPr>
          <p:cNvPr id="3" name="Right Brace 2">
            <a:extLst>
              <a:ext uri="{FF2B5EF4-FFF2-40B4-BE49-F238E27FC236}">
                <a16:creationId xmlns:a16="http://schemas.microsoft.com/office/drawing/2014/main" id="{24AEA71B-9FEF-4E27-91F1-A83206A70BBD}"/>
              </a:ext>
            </a:extLst>
          </p:cNvPr>
          <p:cNvSpPr/>
          <p:nvPr/>
        </p:nvSpPr>
        <p:spPr>
          <a:xfrm>
            <a:off x="4620985" y="1054536"/>
            <a:ext cx="620485" cy="2502690"/>
          </a:xfrm>
          <a:prstGeom prst="rightBrace">
            <a:avLst>
              <a:gd name="adj1" fmla="val 8333"/>
              <a:gd name="adj2" fmla="val 51779"/>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pic>
        <p:nvPicPr>
          <p:cNvPr id="10" name="Graphic 9" descr="Pinch Zoom In outline">
            <a:extLst>
              <a:ext uri="{FF2B5EF4-FFF2-40B4-BE49-F238E27FC236}">
                <a16:creationId xmlns:a16="http://schemas.microsoft.com/office/drawing/2014/main" id="{83395A37-5385-4D98-840C-7A31D9286A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0758" y="1430375"/>
            <a:ext cx="914400" cy="914400"/>
          </a:xfrm>
          <a:prstGeom prst="rect">
            <a:avLst/>
          </a:prstGeom>
        </p:spPr>
      </p:pic>
    </p:spTree>
    <p:extLst>
      <p:ext uri="{BB962C8B-B14F-4D97-AF65-F5344CB8AC3E}">
        <p14:creationId xmlns:p14="http://schemas.microsoft.com/office/powerpoint/2010/main" val="87031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P spid="42" grpId="0"/>
      <p:bldP spid="43" grpId="0" animBg="1"/>
      <p:bldP spid="44" grpId="0" animBg="1"/>
      <p:bldP spid="45" grpId="0"/>
      <p:bldP spid="46" grpId="0"/>
      <p:bldP spid="47" grpId="0" animBg="1"/>
      <p:bldP spid="48" grpId="0"/>
      <p:bldP spid="51"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p:txBody>
          <a:bodyPr/>
          <a:lstStyle/>
          <a:p>
            <a:r>
              <a:rPr lang="en-US"/>
              <a:t>Memory bandwidth bottleneck during execution</a:t>
            </a:r>
          </a:p>
        </p:txBody>
      </p:sp>
      <p:sp>
        <p:nvSpPr>
          <p:cNvPr id="7" name="Rectangle: Rounded Corners 6">
            <a:extLst>
              <a:ext uri="{FF2B5EF4-FFF2-40B4-BE49-F238E27FC236}">
                <a16:creationId xmlns:a16="http://schemas.microsoft.com/office/drawing/2014/main" id="{E52523C7-80E7-4720-A4A3-8CEDF622FBCE}"/>
              </a:ext>
            </a:extLst>
          </p:cNvPr>
          <p:cNvSpPr/>
          <p:nvPr/>
        </p:nvSpPr>
        <p:spPr>
          <a:xfrm>
            <a:off x="324197" y="1716578"/>
            <a:ext cx="1766455" cy="39485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Weights</a:t>
            </a:r>
          </a:p>
        </p:txBody>
      </p:sp>
      <p:sp>
        <p:nvSpPr>
          <p:cNvPr id="8" name="Oval 7">
            <a:extLst>
              <a:ext uri="{FF2B5EF4-FFF2-40B4-BE49-F238E27FC236}">
                <a16:creationId xmlns:a16="http://schemas.microsoft.com/office/drawing/2014/main" id="{AF95AE33-7973-406D-8884-E753D95FABBE}"/>
              </a:ext>
            </a:extLst>
          </p:cNvPr>
          <p:cNvSpPr/>
          <p:nvPr/>
        </p:nvSpPr>
        <p:spPr>
          <a:xfrm>
            <a:off x="2996737" y="1666702"/>
            <a:ext cx="1400695" cy="444731"/>
          </a:xfrm>
          <a:prstGeom prst="ellipse">
            <a:avLst/>
          </a:prstGeom>
          <a:solidFill>
            <a:srgbClr val="B4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reorder</a:t>
            </a:r>
          </a:p>
        </p:txBody>
      </p:sp>
      <p:sp>
        <p:nvSpPr>
          <p:cNvPr id="9" name="Rectangle 8">
            <a:extLst>
              <a:ext uri="{FF2B5EF4-FFF2-40B4-BE49-F238E27FC236}">
                <a16:creationId xmlns:a16="http://schemas.microsoft.com/office/drawing/2014/main" id="{1C2AE298-8873-4B28-AC62-87C22ED74E0E}"/>
              </a:ext>
            </a:extLst>
          </p:cNvPr>
          <p:cNvSpPr/>
          <p:nvPr/>
        </p:nvSpPr>
        <p:spPr>
          <a:xfrm>
            <a:off x="324197" y="2703003"/>
            <a:ext cx="7257011" cy="1199822"/>
          </a:xfrm>
          <a:prstGeom prst="rect">
            <a:avLst/>
          </a:prstGeom>
          <a:solidFill>
            <a:srgbClr val="318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321FA-0D53-469D-A699-B076FBB986FD}"/>
              </a:ext>
            </a:extLst>
          </p:cNvPr>
          <p:cNvSpPr/>
          <p:nvPr/>
        </p:nvSpPr>
        <p:spPr>
          <a:xfrm>
            <a:off x="353291" y="2719630"/>
            <a:ext cx="1384070"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Blocked memory Weights</a:t>
            </a:r>
          </a:p>
        </p:txBody>
      </p:sp>
      <p:sp>
        <p:nvSpPr>
          <p:cNvPr id="11" name="Rectangle 10">
            <a:extLst>
              <a:ext uri="{FF2B5EF4-FFF2-40B4-BE49-F238E27FC236}">
                <a16:creationId xmlns:a16="http://schemas.microsoft.com/office/drawing/2014/main" id="{E6A19799-CB22-4E48-9B10-6E86F97778B1}"/>
              </a:ext>
            </a:extLst>
          </p:cNvPr>
          <p:cNvSpPr/>
          <p:nvPr/>
        </p:nvSpPr>
        <p:spPr>
          <a:xfrm>
            <a:off x="1777538" y="2719630"/>
            <a:ext cx="1384070"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Blocked memory Weights</a:t>
            </a:r>
          </a:p>
        </p:txBody>
      </p:sp>
      <p:sp>
        <p:nvSpPr>
          <p:cNvPr id="12" name="Rectangle 11">
            <a:extLst>
              <a:ext uri="{FF2B5EF4-FFF2-40B4-BE49-F238E27FC236}">
                <a16:creationId xmlns:a16="http://schemas.microsoft.com/office/drawing/2014/main" id="{C2FEB6BC-A806-45EB-91FD-A3782E4BD1B8}"/>
              </a:ext>
            </a:extLst>
          </p:cNvPr>
          <p:cNvSpPr/>
          <p:nvPr/>
        </p:nvSpPr>
        <p:spPr>
          <a:xfrm>
            <a:off x="3201785" y="2719630"/>
            <a:ext cx="1384070"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Blocked memory Weights</a:t>
            </a:r>
          </a:p>
        </p:txBody>
      </p:sp>
      <p:sp>
        <p:nvSpPr>
          <p:cNvPr id="13" name="Rectangle 12">
            <a:extLst>
              <a:ext uri="{FF2B5EF4-FFF2-40B4-BE49-F238E27FC236}">
                <a16:creationId xmlns:a16="http://schemas.microsoft.com/office/drawing/2014/main" id="{DBAE6150-183A-4D1D-B42D-9C566BBD8A31}"/>
              </a:ext>
            </a:extLst>
          </p:cNvPr>
          <p:cNvSpPr/>
          <p:nvPr/>
        </p:nvSpPr>
        <p:spPr>
          <a:xfrm>
            <a:off x="4626032" y="2719629"/>
            <a:ext cx="1384070" cy="1162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Blocked memory Weights</a:t>
            </a:r>
          </a:p>
        </p:txBody>
      </p:sp>
      <p:sp>
        <p:nvSpPr>
          <p:cNvPr id="14" name="Arrow: Right 13">
            <a:extLst>
              <a:ext uri="{FF2B5EF4-FFF2-40B4-BE49-F238E27FC236}">
                <a16:creationId xmlns:a16="http://schemas.microsoft.com/office/drawing/2014/main" id="{DB704E32-B655-42BF-8C42-817906E89580}"/>
              </a:ext>
            </a:extLst>
          </p:cNvPr>
          <p:cNvSpPr/>
          <p:nvPr/>
        </p:nvSpPr>
        <p:spPr>
          <a:xfrm>
            <a:off x="2265217" y="1763001"/>
            <a:ext cx="610986" cy="299258"/>
          </a:xfrm>
          <a:prstGeom prst="right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3443431A-FCD0-47E0-BB66-C465DA283E25}"/>
              </a:ext>
            </a:extLst>
          </p:cNvPr>
          <p:cNvSpPr/>
          <p:nvPr/>
        </p:nvSpPr>
        <p:spPr>
          <a:xfrm>
            <a:off x="3534985" y="2194522"/>
            <a:ext cx="324197" cy="407324"/>
          </a:xfrm>
          <a:prstGeom prst="down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E11ADC3-1579-460D-85C4-2D275F0A7399}"/>
              </a:ext>
            </a:extLst>
          </p:cNvPr>
          <p:cNvSpPr/>
          <p:nvPr/>
        </p:nvSpPr>
        <p:spPr>
          <a:xfrm>
            <a:off x="353291" y="4763123"/>
            <a:ext cx="2460568" cy="61936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LLC Cache</a:t>
            </a:r>
          </a:p>
        </p:txBody>
      </p:sp>
      <p:sp>
        <p:nvSpPr>
          <p:cNvPr id="17" name="Rectangle: Rounded Corners 16">
            <a:extLst>
              <a:ext uri="{FF2B5EF4-FFF2-40B4-BE49-F238E27FC236}">
                <a16:creationId xmlns:a16="http://schemas.microsoft.com/office/drawing/2014/main" id="{3442B176-F8FC-4564-B5C9-17C6D10FF6A7}"/>
              </a:ext>
            </a:extLst>
          </p:cNvPr>
          <p:cNvSpPr/>
          <p:nvPr/>
        </p:nvSpPr>
        <p:spPr>
          <a:xfrm>
            <a:off x="4238106" y="4763123"/>
            <a:ext cx="2460568" cy="61936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CPU</a:t>
            </a:r>
          </a:p>
        </p:txBody>
      </p:sp>
      <p:sp>
        <p:nvSpPr>
          <p:cNvPr id="18" name="Arrow: Down 17">
            <a:extLst>
              <a:ext uri="{FF2B5EF4-FFF2-40B4-BE49-F238E27FC236}">
                <a16:creationId xmlns:a16="http://schemas.microsoft.com/office/drawing/2014/main" id="{3C6E99F4-C20C-4853-AF3F-93F1ADEBE345}"/>
              </a:ext>
            </a:extLst>
          </p:cNvPr>
          <p:cNvSpPr/>
          <p:nvPr/>
        </p:nvSpPr>
        <p:spPr>
          <a:xfrm>
            <a:off x="1202574" y="4059411"/>
            <a:ext cx="324197" cy="576369"/>
          </a:xfrm>
          <a:prstGeom prst="down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A1A4898-73C7-4EA5-ADB0-7AFFD724041C}"/>
              </a:ext>
            </a:extLst>
          </p:cNvPr>
          <p:cNvSpPr/>
          <p:nvPr/>
        </p:nvSpPr>
        <p:spPr>
          <a:xfrm>
            <a:off x="3018906" y="4923178"/>
            <a:ext cx="874914" cy="299258"/>
          </a:xfrm>
          <a:prstGeom prst="rightArrow">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45968B-3627-4DDF-AD72-9EF05A2AE11A}"/>
              </a:ext>
            </a:extLst>
          </p:cNvPr>
          <p:cNvSpPr/>
          <p:nvPr/>
        </p:nvSpPr>
        <p:spPr>
          <a:xfrm>
            <a:off x="2336223" y="1388614"/>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21" name="Oval 20">
            <a:extLst>
              <a:ext uri="{FF2B5EF4-FFF2-40B4-BE49-F238E27FC236}">
                <a16:creationId xmlns:a16="http://schemas.microsoft.com/office/drawing/2014/main" id="{6EF17307-F523-4A50-8A2D-6FB1AD71D8EF}"/>
              </a:ext>
            </a:extLst>
          </p:cNvPr>
          <p:cNvSpPr/>
          <p:nvPr/>
        </p:nvSpPr>
        <p:spPr>
          <a:xfrm>
            <a:off x="1611456" y="4192100"/>
            <a:ext cx="332163" cy="3109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2" name="Oval 21">
            <a:extLst>
              <a:ext uri="{FF2B5EF4-FFF2-40B4-BE49-F238E27FC236}">
                <a16:creationId xmlns:a16="http://schemas.microsoft.com/office/drawing/2014/main" id="{F278551D-E433-4EAB-A732-E5A94AE42198}"/>
              </a:ext>
            </a:extLst>
          </p:cNvPr>
          <p:cNvSpPr/>
          <p:nvPr/>
        </p:nvSpPr>
        <p:spPr>
          <a:xfrm>
            <a:off x="3290281" y="4534909"/>
            <a:ext cx="332163" cy="3109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3" name="TextBox 22">
            <a:extLst>
              <a:ext uri="{FF2B5EF4-FFF2-40B4-BE49-F238E27FC236}">
                <a16:creationId xmlns:a16="http://schemas.microsoft.com/office/drawing/2014/main" id="{EF79C237-C9BB-4235-B9F3-DBC192E93D9E}"/>
              </a:ext>
            </a:extLst>
          </p:cNvPr>
          <p:cNvSpPr txBox="1"/>
          <p:nvPr/>
        </p:nvSpPr>
        <p:spPr>
          <a:xfrm>
            <a:off x="8666646" y="1763001"/>
            <a:ext cx="3179619" cy="1200329"/>
          </a:xfrm>
          <a:prstGeom prst="rect">
            <a:avLst/>
          </a:prstGeom>
          <a:noFill/>
        </p:spPr>
        <p:txBody>
          <a:bodyPr wrap="square" rtlCol="0">
            <a:spAutoFit/>
          </a:bodyPr>
          <a:lstStyle/>
          <a:p>
            <a:r>
              <a:rPr lang="en-US" dirty="0"/>
              <a:t>Weights are reordered to memory blocked layout to achieve better vectorization and cache reuse</a:t>
            </a:r>
          </a:p>
        </p:txBody>
      </p:sp>
      <p:sp>
        <p:nvSpPr>
          <p:cNvPr id="24" name="Oval 23">
            <a:extLst>
              <a:ext uri="{FF2B5EF4-FFF2-40B4-BE49-F238E27FC236}">
                <a16:creationId xmlns:a16="http://schemas.microsoft.com/office/drawing/2014/main" id="{8CB86DE5-45A3-4B2E-8D03-2EDA27FCD3CA}"/>
              </a:ext>
            </a:extLst>
          </p:cNvPr>
          <p:cNvSpPr/>
          <p:nvPr/>
        </p:nvSpPr>
        <p:spPr>
          <a:xfrm>
            <a:off x="8233004" y="2153460"/>
            <a:ext cx="332163" cy="3109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25" name="TextBox 24">
            <a:extLst>
              <a:ext uri="{FF2B5EF4-FFF2-40B4-BE49-F238E27FC236}">
                <a16:creationId xmlns:a16="http://schemas.microsoft.com/office/drawing/2014/main" id="{5FB14C21-7FEB-41CB-8786-DE052C6C1C85}"/>
              </a:ext>
            </a:extLst>
          </p:cNvPr>
          <p:cNvSpPr txBox="1"/>
          <p:nvPr/>
        </p:nvSpPr>
        <p:spPr>
          <a:xfrm>
            <a:off x="8666646" y="3196898"/>
            <a:ext cx="3179619" cy="923330"/>
          </a:xfrm>
          <a:prstGeom prst="rect">
            <a:avLst/>
          </a:prstGeom>
          <a:noFill/>
        </p:spPr>
        <p:txBody>
          <a:bodyPr wrap="square" rtlCol="0">
            <a:spAutoFit/>
          </a:bodyPr>
          <a:lstStyle/>
          <a:p>
            <a:r>
              <a:rPr lang="en-US" dirty="0"/>
              <a:t>Reordered weights are read to cache during execution </a:t>
            </a:r>
            <a:br>
              <a:rPr lang="en-US" dirty="0"/>
            </a:br>
            <a:r>
              <a:rPr lang="en-US" dirty="0">
                <a:solidFill>
                  <a:srgbClr val="C00000"/>
                </a:solidFill>
              </a:rPr>
              <a:t>Memory BW Bottleneck</a:t>
            </a:r>
          </a:p>
        </p:txBody>
      </p:sp>
      <p:sp>
        <p:nvSpPr>
          <p:cNvPr id="26" name="Oval 25">
            <a:extLst>
              <a:ext uri="{FF2B5EF4-FFF2-40B4-BE49-F238E27FC236}">
                <a16:creationId xmlns:a16="http://schemas.microsoft.com/office/drawing/2014/main" id="{E85BA989-3018-4BE0-BD3E-4B3607333DC2}"/>
              </a:ext>
            </a:extLst>
          </p:cNvPr>
          <p:cNvSpPr/>
          <p:nvPr/>
        </p:nvSpPr>
        <p:spPr>
          <a:xfrm>
            <a:off x="8233004" y="3571054"/>
            <a:ext cx="332163" cy="3109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27" name="TextBox 26">
            <a:extLst>
              <a:ext uri="{FF2B5EF4-FFF2-40B4-BE49-F238E27FC236}">
                <a16:creationId xmlns:a16="http://schemas.microsoft.com/office/drawing/2014/main" id="{F75039DA-8DF8-4B79-85CA-11CFE7BC34AB}"/>
              </a:ext>
            </a:extLst>
          </p:cNvPr>
          <p:cNvSpPr txBox="1"/>
          <p:nvPr/>
        </p:nvSpPr>
        <p:spPr>
          <a:xfrm>
            <a:off x="8666646" y="4652428"/>
            <a:ext cx="3179619" cy="923330"/>
          </a:xfrm>
          <a:prstGeom prst="rect">
            <a:avLst/>
          </a:prstGeom>
          <a:noFill/>
        </p:spPr>
        <p:txBody>
          <a:bodyPr wrap="square" rtlCol="0">
            <a:spAutoFit/>
          </a:bodyPr>
          <a:lstStyle/>
          <a:p>
            <a:r>
              <a:rPr lang="en-US"/>
              <a:t>Larger weights are read to AMX tiles during execution </a:t>
            </a:r>
          </a:p>
          <a:p>
            <a:r>
              <a:rPr lang="en-US">
                <a:solidFill>
                  <a:srgbClr val="C00000"/>
                </a:solidFill>
              </a:rPr>
              <a:t>Cache BW Bottleneck</a:t>
            </a:r>
          </a:p>
        </p:txBody>
      </p:sp>
      <p:sp>
        <p:nvSpPr>
          <p:cNvPr id="28" name="Oval 27">
            <a:extLst>
              <a:ext uri="{FF2B5EF4-FFF2-40B4-BE49-F238E27FC236}">
                <a16:creationId xmlns:a16="http://schemas.microsoft.com/office/drawing/2014/main" id="{1D931797-07A4-48A7-ACF1-E59635C5F05C}"/>
              </a:ext>
            </a:extLst>
          </p:cNvPr>
          <p:cNvSpPr/>
          <p:nvPr/>
        </p:nvSpPr>
        <p:spPr>
          <a:xfrm>
            <a:off x="8233004" y="5026584"/>
            <a:ext cx="332163" cy="3109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29" name="TextBox 28">
            <a:extLst>
              <a:ext uri="{FF2B5EF4-FFF2-40B4-BE49-F238E27FC236}">
                <a16:creationId xmlns:a16="http://schemas.microsoft.com/office/drawing/2014/main" id="{F2FD4F55-3F0D-4004-A773-875810245CA4}"/>
              </a:ext>
            </a:extLst>
          </p:cNvPr>
          <p:cNvSpPr txBox="1"/>
          <p:nvPr/>
        </p:nvSpPr>
        <p:spPr>
          <a:xfrm>
            <a:off x="6255328" y="3012232"/>
            <a:ext cx="1080654" cy="369332"/>
          </a:xfrm>
          <a:prstGeom prst="rect">
            <a:avLst/>
          </a:prstGeom>
          <a:noFill/>
        </p:spPr>
        <p:txBody>
          <a:bodyPr wrap="square" rtlCol="0">
            <a:spAutoFit/>
          </a:bodyPr>
          <a:lstStyle/>
          <a:p>
            <a:r>
              <a:rPr lang="en-US"/>
              <a:t>DRAM</a:t>
            </a:r>
          </a:p>
        </p:txBody>
      </p:sp>
      <p:sp>
        <p:nvSpPr>
          <p:cNvPr id="30" name="TextBox 29">
            <a:extLst>
              <a:ext uri="{FF2B5EF4-FFF2-40B4-BE49-F238E27FC236}">
                <a16:creationId xmlns:a16="http://schemas.microsoft.com/office/drawing/2014/main" id="{A72B696D-C64C-4A10-90BF-9D72D87387DB}"/>
              </a:ext>
            </a:extLst>
          </p:cNvPr>
          <p:cNvSpPr txBox="1"/>
          <p:nvPr/>
        </p:nvSpPr>
        <p:spPr>
          <a:xfrm>
            <a:off x="113607" y="6061212"/>
            <a:ext cx="8461823" cy="405752"/>
          </a:xfrm>
          <a:prstGeom prst="rect">
            <a:avLst/>
          </a:prstGeom>
          <a:noFill/>
        </p:spPr>
        <p:txBody>
          <a:bodyPr wrap="square">
            <a:spAutoFit/>
          </a:bodyPr>
          <a:lstStyle/>
          <a:p>
            <a:pPr marL="0" marR="0" lvl="0"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r>
              <a:rPr kumimoji="0" lang="en-US" sz="900" b="0" i="0" u="none" strike="noStrike" kern="1200" cap="none" spc="0" normalizeH="0" baseline="0" noProof="0" dirty="0">
                <a:ln>
                  <a:noFill/>
                </a:ln>
                <a:solidFill>
                  <a:srgbClr val="FFFF00"/>
                </a:solidFill>
                <a:effectLst/>
                <a:uLnTx/>
                <a:uFillTx/>
                <a:latin typeface="IntelOne Text"/>
                <a:cs typeface="Arial"/>
              </a:rPr>
              <a:t>oneDNN memory format:  </a:t>
            </a:r>
            <a:r>
              <a:rPr kumimoji="0" lang="en-US" sz="900" b="0" i="0" u="none" strike="noStrike" kern="1200" cap="none" spc="0" normalizeH="0" baseline="0" noProof="0" dirty="0">
                <a:ln>
                  <a:noFill/>
                </a:ln>
                <a:solidFill>
                  <a:srgbClr val="FFFF00"/>
                </a:solidFill>
                <a:effectLst/>
                <a:uLnTx/>
                <a:uFillTx/>
                <a:latin typeface="IntelOne Text"/>
                <a:cs typeface="Arial"/>
                <a:hlinkClick r:id="rId2"/>
              </a:rPr>
              <a:t>https://docs.oneapi.io/versions/latest/onednn/dev_guide_understanding_memory_formats.html</a:t>
            </a:r>
            <a:endParaRPr kumimoji="0" lang="en-US" sz="900" b="0" i="0" u="none" strike="noStrike" kern="1200" cap="none" spc="0" normalizeH="0" baseline="0" noProof="0" dirty="0">
              <a:ln>
                <a:noFill/>
              </a:ln>
              <a:solidFill>
                <a:srgbClr val="FFFF00"/>
              </a:solidFill>
              <a:effectLst/>
              <a:uLnTx/>
              <a:uFillTx/>
              <a:latin typeface="IntelOne Text"/>
              <a:cs typeface="Arial"/>
            </a:endParaRPr>
          </a:p>
          <a:p>
            <a:pPr marL="0" marR="0" lvl="0"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endParaRPr kumimoji="0" lang="en-US" sz="900" b="0" i="0" u="none" strike="noStrike" kern="1200" cap="none" spc="0" normalizeH="0" baseline="0" noProof="0" dirty="0">
              <a:ln>
                <a:noFill/>
              </a:ln>
              <a:solidFill>
                <a:srgbClr val="FFFF00"/>
              </a:solidFill>
              <a:effectLst/>
              <a:uLnTx/>
              <a:uFillTx/>
              <a:latin typeface="IntelOne Text"/>
              <a:cs typeface="Arial"/>
            </a:endParaRPr>
          </a:p>
        </p:txBody>
      </p:sp>
    </p:spTree>
    <p:extLst>
      <p:ext uri="{BB962C8B-B14F-4D97-AF65-F5344CB8AC3E}">
        <p14:creationId xmlns:p14="http://schemas.microsoft.com/office/powerpoint/2010/main" val="182121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animBg="1"/>
      <p:bldP spid="25" grpId="0"/>
      <p:bldP spid="26" grpId="0" animBg="1"/>
      <p:bldP spid="27"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B0999-090F-49E0-88E4-A00E2004517C}"/>
              </a:ext>
            </a:extLst>
          </p:cNvPr>
          <p:cNvSpPr>
            <a:spLocks noGrp="1"/>
          </p:cNvSpPr>
          <p:nvPr>
            <p:ph type="title"/>
          </p:nvPr>
        </p:nvSpPr>
        <p:spPr/>
        <p:txBody>
          <a:bodyPr>
            <a:normAutofit/>
          </a:bodyPr>
          <a:lstStyle/>
          <a:p>
            <a:r>
              <a:rPr kumimoji="0" lang="en-US" sz="4800" b="0" i="0" u="none" strike="noStrike" kern="1200" cap="none" spc="0" normalizeH="0" baseline="0" noProof="0">
                <a:ln>
                  <a:noFill/>
                </a:ln>
                <a:solidFill>
                  <a:srgbClr val="FFFFFF"/>
                </a:solidFill>
                <a:effectLst/>
                <a:uLnTx/>
                <a:uFillTx/>
                <a:latin typeface="IntelOne Text Light"/>
                <a:cs typeface="Arial"/>
              </a:rPr>
              <a:t>UNSTRUCTURED SPARSITY</a:t>
            </a:r>
            <a:endParaRPr lang="en-US"/>
          </a:p>
        </p:txBody>
      </p:sp>
    </p:spTree>
    <p:extLst>
      <p:ext uri="{BB962C8B-B14F-4D97-AF65-F5344CB8AC3E}">
        <p14:creationId xmlns:p14="http://schemas.microsoft.com/office/powerpoint/2010/main" val="278732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a:xfrm>
            <a:off x="381000" y="69294"/>
            <a:ext cx="10972800" cy="1199822"/>
          </a:xfrm>
        </p:spPr>
        <p:txBody>
          <a:bodyPr/>
          <a:lstStyle/>
          <a:p>
            <a:r>
              <a:rPr lang="en-US"/>
              <a:t>Unstructured Sparsity in AI </a:t>
            </a:r>
          </a:p>
        </p:txBody>
      </p:sp>
      <p:sp>
        <p:nvSpPr>
          <p:cNvPr id="31" name="Content Placeholder 2">
            <a:extLst>
              <a:ext uri="{FF2B5EF4-FFF2-40B4-BE49-F238E27FC236}">
                <a16:creationId xmlns:a16="http://schemas.microsoft.com/office/drawing/2014/main" id="{A61E5004-B649-4EEA-A507-955F43DE9F01}"/>
              </a:ext>
            </a:extLst>
          </p:cNvPr>
          <p:cNvSpPr txBox="1">
            <a:spLocks/>
          </p:cNvSpPr>
          <p:nvPr/>
        </p:nvSpPr>
        <p:spPr>
          <a:xfrm>
            <a:off x="417576" y="1371600"/>
            <a:ext cx="8608360" cy="4864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IntelOne Display Regular" panose="020B0503020203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00C7FD"/>
              </a:buClr>
              <a:buSzTx/>
              <a:buFont typeface="IntelOne Display Regular" panose="020B0503020203020204" pitchFamily="34" charset="0"/>
              <a:buNone/>
              <a:tabLst/>
              <a:defRPr/>
            </a:pPr>
            <a:r>
              <a:rPr kumimoji="0" lang="en-US" sz="2000" b="0" i="0" u="none" strike="noStrike" kern="1200" cap="none" spc="0" normalizeH="0" baseline="0" noProof="0">
                <a:ln>
                  <a:noFill/>
                </a:ln>
                <a:solidFill>
                  <a:srgbClr val="00C7FD"/>
                </a:solidFill>
                <a:effectLst/>
                <a:uLnTx/>
                <a:uFillTx/>
                <a:latin typeface="IntelOne Text"/>
                <a:cs typeface="Arial"/>
              </a:rPr>
              <a:t>Sparsity is possible in deep learning because </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Sparsity is gaining popularity to reduce the memory footprint of ever growing DNNs </a:t>
            </a:r>
            <a:r>
              <a:rPr kumimoji="0" lang="en-US" sz="1200" b="0" i="0" u="none" strike="noStrike" kern="1200" cap="none" spc="0" normalizeH="0" baseline="0" noProof="0">
                <a:ln>
                  <a:noFill/>
                </a:ln>
                <a:solidFill>
                  <a:srgbClr val="FFFFFF"/>
                </a:solidFill>
                <a:effectLst/>
                <a:uLnTx/>
                <a:uFillTx/>
                <a:latin typeface="IntelOne Text"/>
                <a:cs typeface="Arial"/>
              </a:rPr>
              <a:t>[1]</a:t>
            </a:r>
            <a:endParaRPr kumimoji="0" lang="en-US" sz="2000" b="0" i="0" u="none" strike="noStrike" kern="1200" cap="none" spc="0" normalizeH="0" baseline="0" noProof="0">
              <a:ln>
                <a:noFill/>
              </a:ln>
              <a:solidFill>
                <a:srgbClr val="FFFFFF"/>
              </a:solidFill>
              <a:effectLst/>
              <a:uLnTx/>
              <a:uFillTx/>
              <a:latin typeface="IntelOne Text"/>
              <a:cs typeface="Arial"/>
            </a:endParaRP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By the end of network training, only a subset of weights have acquired a meaningful purpose in determining the learned output</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a:ln>
                  <a:noFill/>
                </a:ln>
                <a:solidFill>
                  <a:srgbClr val="FFFFFF"/>
                </a:solidFill>
                <a:effectLst/>
                <a:uLnTx/>
                <a:uFillTx/>
                <a:latin typeface="IntelOne Text"/>
                <a:cs typeface="Arial"/>
              </a:rPr>
              <a:t>In some models, 90% of the weights can be pruned with little loss in accuracy which resulted in unstructured sparse weight matrices. </a:t>
            </a:r>
            <a:r>
              <a:rPr kumimoji="0" lang="en-US" sz="1050" b="0" i="0" u="none" strike="noStrike" kern="1200" cap="none" spc="0" normalizeH="0" baseline="0" noProof="0">
                <a:ln>
                  <a:noFill/>
                </a:ln>
                <a:solidFill>
                  <a:srgbClr val="FFFFFF"/>
                </a:solidFill>
                <a:effectLst/>
                <a:uLnTx/>
                <a:uFillTx/>
                <a:latin typeface="IntelOne Text"/>
                <a:cs typeface="Arial"/>
              </a:rPr>
              <a:t>[2]</a:t>
            </a:r>
            <a:endParaRPr kumimoji="0" lang="en-US" sz="2000" b="0" i="0" u="none" strike="noStrike" kern="1200" cap="none" spc="0" normalizeH="0" baseline="0" noProof="0">
              <a:ln>
                <a:noFill/>
              </a:ln>
              <a:solidFill>
                <a:srgbClr val="FFFFFF"/>
              </a:solidFill>
              <a:effectLst/>
              <a:uLnTx/>
              <a:uFillTx/>
              <a:latin typeface="IntelOne Text"/>
              <a:cs typeface="Arial"/>
            </a:endParaRPr>
          </a:p>
          <a:p>
            <a:pPr marL="685800" marR="0" lvl="1" indent="-22860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a:p>
            <a:pPr marL="685800" marR="0" lvl="1" indent="-22860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a:p>
            <a:pPr marL="457200" marR="0" lvl="1"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00"/>
                </a:solidFill>
                <a:effectLst/>
                <a:uLnTx/>
                <a:uFillTx/>
                <a:latin typeface="IntelOne Text"/>
                <a:cs typeface="Arial"/>
              </a:rPr>
              <a:t>Can we compress Unstructured Sparse weights to reduce memory bandwidth?</a:t>
            </a:r>
            <a:endParaRPr lang="en-US">
              <a:solidFill>
                <a:srgbClr val="FFFF00"/>
              </a:solidFill>
              <a:latin typeface="IntelOne Text"/>
              <a:cs typeface="Arial"/>
            </a:endParaRPr>
          </a:p>
          <a:p>
            <a:pPr marL="457200" marR="0" lvl="1"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endParaRPr kumimoji="0" lang="en-US" sz="1800" b="0" i="0" u="none" strike="noStrike" kern="1200" cap="none" spc="0" normalizeH="0" baseline="0" noProof="0">
              <a:ln>
                <a:noFill/>
              </a:ln>
              <a:solidFill>
                <a:srgbClr val="FFFF00"/>
              </a:solidFill>
              <a:effectLst/>
              <a:uLnTx/>
              <a:uFillTx/>
              <a:latin typeface="IntelOne Text"/>
              <a:cs typeface="Arial"/>
            </a:endParaRPr>
          </a:p>
          <a:p>
            <a:pPr marL="457200" marR="0" lvl="1"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endParaRPr lang="en-US">
              <a:solidFill>
                <a:srgbClr val="FFFF00"/>
              </a:solidFill>
              <a:latin typeface="IntelOne Text"/>
              <a:cs typeface="Arial"/>
            </a:endParaRPr>
          </a:p>
          <a:p>
            <a:pPr marL="457200" marR="0" lvl="1"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endParaRPr kumimoji="0" lang="en-US" sz="1800" b="0" i="0" u="none" strike="noStrike" kern="1200" cap="none" spc="0" normalizeH="0" baseline="0" noProof="0">
              <a:ln>
                <a:noFill/>
              </a:ln>
              <a:solidFill>
                <a:srgbClr val="FFFF00"/>
              </a:solidFill>
              <a:effectLst/>
              <a:uLnTx/>
              <a:uFillTx/>
              <a:latin typeface="IntelOne Text"/>
              <a:cs typeface="Arial"/>
            </a:endParaRPr>
          </a:p>
          <a:p>
            <a:pPr marL="0" indent="0">
              <a:spcBef>
                <a:spcPts val="500"/>
              </a:spcBef>
              <a:buClr>
                <a:srgbClr val="00C7FD"/>
              </a:buClr>
              <a:buNone/>
            </a:pPr>
            <a:r>
              <a:rPr kumimoji="0" lang="en-US" sz="1000" b="0" i="0" u="none" strike="noStrike" kern="1200" cap="none" spc="0" normalizeH="0" baseline="0" noProof="0">
                <a:ln>
                  <a:noFill/>
                </a:ln>
                <a:solidFill>
                  <a:srgbClr val="FFFF00"/>
                </a:solidFill>
                <a:effectLst/>
                <a:uLnTx/>
                <a:uFillTx/>
                <a:latin typeface="IntelOne Text"/>
                <a:cs typeface="Arial"/>
              </a:rPr>
              <a:t>[1] </a:t>
            </a:r>
            <a:r>
              <a:rPr kumimoji="0" lang="en-US" sz="1000" b="0" i="0" u="none" strike="noStrike" kern="1200" cap="none" spc="0" normalizeH="0" baseline="0" noProof="0" err="1">
                <a:ln>
                  <a:noFill/>
                </a:ln>
                <a:solidFill>
                  <a:srgbClr val="FFFF00"/>
                </a:solidFill>
                <a:effectLst/>
                <a:uLnTx/>
                <a:uFillTx/>
                <a:latin typeface="IntelOne Text"/>
                <a:cs typeface="Arial"/>
              </a:rPr>
              <a:t>Hoefler</a:t>
            </a:r>
            <a:r>
              <a:rPr kumimoji="0" lang="en-US" sz="1000" b="0" i="0" u="none" strike="noStrike" kern="1200" cap="none" spc="0" normalizeH="0" baseline="0" noProof="0">
                <a:ln>
                  <a:noFill/>
                </a:ln>
                <a:solidFill>
                  <a:srgbClr val="FFFF00"/>
                </a:solidFill>
                <a:effectLst/>
                <a:uLnTx/>
                <a:uFillTx/>
                <a:latin typeface="IntelOne Text"/>
                <a:cs typeface="Arial"/>
              </a:rPr>
              <a:t>, </a:t>
            </a:r>
            <a:r>
              <a:rPr kumimoji="0" lang="en-US" sz="1000" b="0" i="0" u="none" strike="noStrike" kern="1200" cap="none" spc="0" normalizeH="0" baseline="0" noProof="0" err="1">
                <a:ln>
                  <a:noFill/>
                </a:ln>
                <a:solidFill>
                  <a:srgbClr val="FFFF00"/>
                </a:solidFill>
                <a:effectLst/>
                <a:uLnTx/>
                <a:uFillTx/>
                <a:latin typeface="IntelOne Text"/>
                <a:cs typeface="Arial"/>
              </a:rPr>
              <a:t>Torsten</a:t>
            </a:r>
            <a:r>
              <a:rPr kumimoji="0" lang="en-US" sz="1000" b="0" i="0" u="none" strike="noStrike" kern="1200" cap="none" spc="0" normalizeH="0" baseline="0" noProof="0">
                <a:ln>
                  <a:noFill/>
                </a:ln>
                <a:solidFill>
                  <a:srgbClr val="FFFF00"/>
                </a:solidFill>
                <a:effectLst/>
                <a:uLnTx/>
                <a:uFillTx/>
                <a:latin typeface="IntelOne Text"/>
                <a:cs typeface="Arial"/>
              </a:rPr>
              <a:t>, et al. "Sparsity in Deep Learning: Pruning and growth for efficient inference and training in neural networks." Journal of Machine Learning Research 22.241 (2021): 1-124.</a:t>
            </a:r>
            <a:br>
              <a:rPr kumimoji="0" lang="en-US" sz="1000" b="0" i="0" u="none" strike="noStrike" kern="1200" cap="none" spc="0" normalizeH="0" baseline="0" noProof="0">
                <a:ln>
                  <a:noFill/>
                </a:ln>
                <a:solidFill>
                  <a:srgbClr val="FFFF00"/>
                </a:solidFill>
                <a:effectLst/>
                <a:uLnTx/>
                <a:uFillTx/>
                <a:latin typeface="IntelOne Text"/>
                <a:cs typeface="Arial"/>
              </a:rPr>
            </a:br>
            <a:r>
              <a:rPr kumimoji="0" lang="en-US" sz="1000" b="0" i="0" u="none" strike="noStrike" kern="1200" cap="none" spc="0" normalizeH="0" baseline="0" noProof="0">
                <a:ln>
                  <a:noFill/>
                </a:ln>
                <a:solidFill>
                  <a:srgbClr val="FFFF00"/>
                </a:solidFill>
                <a:effectLst/>
                <a:uLnTx/>
                <a:uFillTx/>
                <a:latin typeface="IntelOne Text"/>
                <a:cs typeface="Arial"/>
              </a:rPr>
              <a:t>[2] https://arxiv.org/abs/2008.11849</a:t>
            </a:r>
          </a:p>
        </p:txBody>
      </p:sp>
      <p:pic>
        <p:nvPicPr>
          <p:cNvPr id="32" name="Picture 31">
            <a:extLst>
              <a:ext uri="{FF2B5EF4-FFF2-40B4-BE49-F238E27FC236}">
                <a16:creationId xmlns:a16="http://schemas.microsoft.com/office/drawing/2014/main" id="{324DCCFD-4547-4FA1-ACFF-48462AC4A08A}"/>
              </a:ext>
            </a:extLst>
          </p:cNvPr>
          <p:cNvPicPr>
            <a:picLocks noChangeAspect="1"/>
          </p:cNvPicPr>
          <p:nvPr/>
        </p:nvPicPr>
        <p:blipFill>
          <a:blip r:embed="rId3"/>
          <a:stretch>
            <a:fillRect/>
          </a:stretch>
        </p:blipFill>
        <p:spPr>
          <a:xfrm>
            <a:off x="9273250" y="2196540"/>
            <a:ext cx="2238950" cy="3334460"/>
          </a:xfrm>
          <a:prstGeom prst="rect">
            <a:avLst/>
          </a:prstGeom>
        </p:spPr>
      </p:pic>
    </p:spTree>
    <p:extLst>
      <p:ext uri="{BB962C8B-B14F-4D97-AF65-F5344CB8AC3E}">
        <p14:creationId xmlns:p14="http://schemas.microsoft.com/office/powerpoint/2010/main" val="269253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269FF-E41E-48E8-93B1-790BAC861263}"/>
              </a:ext>
            </a:extLst>
          </p:cNvPr>
          <p:cNvSpPr>
            <a:spLocks noGrp="1"/>
          </p:cNvSpPr>
          <p:nvPr>
            <p:ph type="title"/>
          </p:nvPr>
        </p:nvSpPr>
        <p:spPr/>
        <p:txBody>
          <a:bodyPr/>
          <a:lstStyle/>
          <a:p>
            <a:r>
              <a:rPr lang="en-US"/>
              <a:t>Zero Compression</a:t>
            </a:r>
          </a:p>
        </p:txBody>
      </p:sp>
      <p:sp>
        <p:nvSpPr>
          <p:cNvPr id="6" name="Content Placeholder 2">
            <a:extLst>
              <a:ext uri="{FF2B5EF4-FFF2-40B4-BE49-F238E27FC236}">
                <a16:creationId xmlns:a16="http://schemas.microsoft.com/office/drawing/2014/main" id="{FC711B4E-CB8D-4997-A738-CA7ABCFD5841}"/>
              </a:ext>
            </a:extLst>
          </p:cNvPr>
          <p:cNvSpPr txBox="1">
            <a:spLocks/>
          </p:cNvSpPr>
          <p:nvPr/>
        </p:nvSpPr>
        <p:spPr>
          <a:xfrm>
            <a:off x="228600" y="1496350"/>
            <a:ext cx="8065008" cy="47053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IntelOne Display Regular" panose="020B0503020203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IntelOne Display Regular" panose="020B05030202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None/>
              <a:tabLst/>
              <a:defRPr/>
            </a:pPr>
            <a:r>
              <a:rPr kumimoji="0" lang="en-US" sz="2000" b="0" i="0" u="none" strike="noStrike" kern="1200" cap="none" spc="0" normalizeH="0" baseline="0" noProof="0" dirty="0">
                <a:ln>
                  <a:noFill/>
                </a:ln>
                <a:solidFill>
                  <a:srgbClr val="00C7FD"/>
                </a:solidFill>
                <a:effectLst/>
                <a:uLnTx/>
                <a:uFillTx/>
                <a:latin typeface="IntelOne Text"/>
                <a:cs typeface="Arial"/>
              </a:rPr>
              <a:t>Zero Compression</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IntelOne Text"/>
                <a:cs typeface="Arial"/>
              </a:rPr>
              <a:t>Loss less compression</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IntelOne Text"/>
                <a:cs typeface="Arial"/>
              </a:rPr>
              <a:t>Technique which drops “0” from the weight tensor and use bitmap for tracking the index of non-zeroes value</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IntelOne Text"/>
                <a:cs typeface="Arial"/>
              </a:rPr>
              <a:t>By compressing sparse weights, we will  reduce the memory footprint</a:t>
            </a:r>
          </a:p>
          <a:p>
            <a:pPr marL="228600" marR="0" lvl="0" indent="-228600" algn="l" defTabSz="914400" rtl="0" eaLnBrk="1" fontAlgn="auto" latinLnBrk="0" hangingPunct="1">
              <a:lnSpc>
                <a:spcPct val="90000"/>
              </a:lnSpc>
              <a:spcBef>
                <a:spcPts val="1000"/>
              </a:spcBef>
              <a:spcAft>
                <a:spcPts val="0"/>
              </a:spcAft>
              <a:buClr>
                <a:srgbClr val="00C7FD"/>
              </a:buClr>
              <a:buSzTx/>
              <a:buFont typeface="IntelOne Display Regular" panose="020B0503020203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IntelOne Text"/>
                <a:cs typeface="Arial"/>
              </a:rPr>
              <a:t>Assembly Instructions to compress and decompress a cache line (64 bytes)</a:t>
            </a:r>
          </a:p>
          <a:p>
            <a:pPr lvl="1">
              <a:spcBef>
                <a:spcPts val="1000"/>
              </a:spcBef>
              <a:buClr>
                <a:srgbClr val="00C7FD"/>
              </a:buClr>
            </a:pPr>
            <a:r>
              <a:rPr lang="en-US" dirty="0" err="1">
                <a:solidFill>
                  <a:srgbClr val="FFFFFF"/>
                </a:solidFill>
                <a:latin typeface="Consolas" panose="020B0609020204030204" pitchFamily="49" charset="0"/>
                <a:cs typeface="Arial"/>
              </a:rPr>
              <a:t>vcompresspd</a:t>
            </a:r>
            <a:r>
              <a:rPr lang="en-US" dirty="0">
                <a:solidFill>
                  <a:srgbClr val="FFFFFF"/>
                </a:solidFill>
                <a:latin typeface="Consolas" panose="020B0609020204030204" pitchFamily="49" charset="0"/>
                <a:cs typeface="Arial"/>
              </a:rPr>
              <a:t> and </a:t>
            </a:r>
            <a:r>
              <a:rPr lang="en-US" dirty="0" err="1">
                <a:solidFill>
                  <a:srgbClr val="FFFFFF"/>
                </a:solidFill>
                <a:latin typeface="Consolas" panose="020B0609020204030204" pitchFamily="49" charset="0"/>
                <a:cs typeface="Arial"/>
              </a:rPr>
              <a:t>vpexpandb</a:t>
            </a:r>
            <a:r>
              <a:rPr lang="en-US" dirty="0">
                <a:solidFill>
                  <a:srgbClr val="FFFFFF"/>
                </a:solidFill>
                <a:latin typeface="Consolas" panose="020B0609020204030204" pitchFamily="49" charset="0"/>
                <a:cs typeface="Arial"/>
              </a:rPr>
              <a:t> </a:t>
            </a:r>
            <a:r>
              <a:rPr lang="en-US" sz="1200" dirty="0">
                <a:solidFill>
                  <a:srgbClr val="FFFFFF"/>
                </a:solidFill>
                <a:latin typeface="Consolas" panose="020B0609020204030204" pitchFamily="49" charset="0"/>
                <a:cs typeface="Arial"/>
              </a:rPr>
              <a:t>[1]</a:t>
            </a:r>
            <a:endParaRPr kumimoji="0" lang="en-US" b="0" i="0" u="none" strike="noStrike" kern="1200" cap="none" spc="0" normalizeH="0" baseline="0" noProof="0" dirty="0">
              <a:ln>
                <a:noFill/>
              </a:ln>
              <a:solidFill>
                <a:srgbClr val="FFFFFF"/>
              </a:solidFill>
              <a:effectLst/>
              <a:uLnTx/>
              <a:uFillTx/>
              <a:latin typeface="Consolas" panose="020B0609020204030204" pitchFamily="49" charset="0"/>
              <a:cs typeface="Arial"/>
            </a:endParaRPr>
          </a:p>
          <a:p>
            <a:pPr marL="457200" marR="0" lvl="1" indent="0" algn="l" defTabSz="914400" rtl="0" eaLnBrk="1" fontAlgn="auto" latinLnBrk="0" hangingPunct="1">
              <a:lnSpc>
                <a:spcPct val="90000"/>
              </a:lnSpc>
              <a:spcBef>
                <a:spcPts val="500"/>
              </a:spcBef>
              <a:spcAft>
                <a:spcPts val="0"/>
              </a:spcAft>
              <a:buClr>
                <a:srgbClr val="00C7FD"/>
              </a:buClr>
              <a:buSzTx/>
              <a:buNone/>
              <a:tabLst/>
              <a:defRPr/>
            </a:pPr>
            <a:endParaRPr lang="en-US" noProof="0" dirty="0">
              <a:solidFill>
                <a:srgbClr val="FFFFFF"/>
              </a:solidFill>
              <a:latin typeface="IntelOne Text"/>
              <a:cs typeface="Arial"/>
            </a:endParaRPr>
          </a:p>
          <a:p>
            <a:pPr marL="0" indent="0">
              <a:spcBef>
                <a:spcPts val="500"/>
              </a:spcBef>
              <a:buClr>
                <a:srgbClr val="00C7FD"/>
              </a:buClr>
              <a:buNone/>
            </a:pPr>
            <a:endParaRPr kumimoji="0" lang="en-US" b="0" i="0" u="none" strike="noStrike" kern="1200" cap="none" spc="0" normalizeH="0" baseline="0" noProof="0" dirty="0">
              <a:ln>
                <a:noFill/>
              </a:ln>
              <a:solidFill>
                <a:srgbClr val="FFFFFF"/>
              </a:solidFill>
              <a:effectLst/>
              <a:uLnTx/>
              <a:uFillTx/>
              <a:latin typeface="IntelOne Text"/>
              <a:cs typeface="Arial"/>
            </a:endParaRPr>
          </a:p>
          <a:p>
            <a:pPr marL="0" indent="0">
              <a:spcBef>
                <a:spcPts val="500"/>
              </a:spcBef>
              <a:buClr>
                <a:srgbClr val="00C7FD"/>
              </a:buClr>
              <a:buNone/>
              <a:defRPr/>
            </a:pPr>
            <a:r>
              <a:rPr kumimoji="0" lang="en-US" sz="1900" b="0" i="0" u="none" strike="noStrike" kern="1200" cap="none" spc="0" normalizeH="0" baseline="0" noProof="0" dirty="0">
                <a:ln>
                  <a:noFill/>
                </a:ln>
                <a:solidFill>
                  <a:srgbClr val="FFFF00"/>
                </a:solidFill>
                <a:effectLst/>
                <a:uLnTx/>
                <a:uFillTx/>
                <a:latin typeface="IntelOne Text"/>
                <a:cs typeface="Arial"/>
              </a:rPr>
              <a:t>Loss less compression &amp; AVX512 support to compress /decompress</a:t>
            </a:r>
          </a:p>
          <a:p>
            <a:pPr marL="457200" marR="0" lvl="1" indent="0" algn="l" defTabSz="914400" rtl="0" eaLnBrk="1" fontAlgn="auto" latinLnBrk="0" hangingPunct="1">
              <a:lnSpc>
                <a:spcPct val="90000"/>
              </a:lnSpc>
              <a:spcBef>
                <a:spcPts val="500"/>
              </a:spcBef>
              <a:spcAft>
                <a:spcPts val="0"/>
              </a:spcAft>
              <a:buClr>
                <a:srgbClr val="00C7FD"/>
              </a:buClr>
              <a:buSzTx/>
              <a:buFont typeface="IntelOne Display Regular" panose="020B0503020203020204" pitchFamily="34" charset="0"/>
              <a:buNone/>
              <a:tabLst/>
              <a:defRPr/>
            </a:pPr>
            <a:endParaRPr lang="en-US" dirty="0">
              <a:solidFill>
                <a:srgbClr val="FFFF00"/>
              </a:solidFill>
              <a:latin typeface="IntelOne Text"/>
              <a:cs typeface="Arial"/>
            </a:endParaRPr>
          </a:p>
          <a:p>
            <a:pPr marL="0" indent="0">
              <a:spcBef>
                <a:spcPts val="500"/>
              </a:spcBef>
              <a:buClr>
                <a:srgbClr val="00C7FD"/>
              </a:buClr>
              <a:buNone/>
            </a:pPr>
            <a:r>
              <a:rPr kumimoji="0" lang="en-US" sz="1000" b="0" i="0" u="none" strike="noStrike" kern="1200" cap="none" spc="0" normalizeH="0" baseline="0" noProof="0" dirty="0">
                <a:ln>
                  <a:noFill/>
                </a:ln>
                <a:solidFill>
                  <a:srgbClr val="FFFF00"/>
                </a:solidFill>
                <a:effectLst/>
                <a:uLnTx/>
                <a:uFillTx/>
                <a:latin typeface="IntelOne Text"/>
                <a:cs typeface="Arial"/>
                <a:hlinkClick r:id="rId3">
                  <a:extLst>
                    <a:ext uri="{A12FA001-AC4F-418D-AE19-62706E023703}">
                      <ahyp:hlinkClr xmlns:ahyp="http://schemas.microsoft.com/office/drawing/2018/hyperlinkcolor" val="tx"/>
                    </a:ext>
                  </a:extLst>
                </a:hlinkClick>
              </a:rPr>
              <a:t>[1]</a:t>
            </a:r>
            <a:br>
              <a:rPr kumimoji="0" lang="en-US" sz="1000" b="0" i="0" u="none" strike="noStrike" kern="1200" cap="none" spc="0" normalizeH="0" baseline="0" noProof="0" dirty="0">
                <a:ln>
                  <a:noFill/>
                </a:ln>
                <a:solidFill>
                  <a:srgbClr val="FFFF00"/>
                </a:solidFill>
                <a:effectLst/>
                <a:uLnTx/>
                <a:uFillTx/>
                <a:latin typeface="IntelOne Text"/>
                <a:cs typeface="Arial"/>
                <a:hlinkClick r:id="rId3">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FFFF00"/>
                </a:solidFill>
                <a:effectLst/>
                <a:uLnTx/>
                <a:uFillTx/>
                <a:latin typeface="IntelOne Text"/>
                <a:cs typeface="Arial"/>
                <a:hlinkClick r:id="rId3">
                  <a:extLst>
                    <a:ext uri="{A12FA001-AC4F-418D-AE19-62706E023703}">
                      <ahyp:hlinkClr xmlns:ahyp="http://schemas.microsoft.com/office/drawing/2018/hyperlinkcolor" val="tx"/>
                    </a:ext>
                  </a:extLst>
                </a:hlinkClick>
              </a:rPr>
              <a:t>https://www.intel.com/content/www/us/en/docs/intrinsics-guide/index.html#text=VCOMPRESSPD</a:t>
            </a:r>
            <a:br>
              <a:rPr kumimoji="0" lang="en-US" sz="1000" b="0" i="0" u="none" strike="noStrike" kern="1200" cap="none" spc="0" normalizeH="0" baseline="0" noProof="0" dirty="0">
                <a:ln>
                  <a:noFill/>
                </a:ln>
                <a:solidFill>
                  <a:srgbClr val="FFFF00"/>
                </a:solidFill>
                <a:effectLst/>
                <a:uLnTx/>
                <a:uFillTx/>
                <a:latin typeface="IntelOne Text"/>
                <a:cs typeface="Arial"/>
              </a:rPr>
            </a:br>
            <a:r>
              <a:rPr kumimoji="0" lang="en-US" sz="1000" b="0" i="0" u="none" strike="noStrike" kern="1200" cap="none" spc="0" normalizeH="0" baseline="0" noProof="0" dirty="0">
                <a:ln>
                  <a:noFill/>
                </a:ln>
                <a:solidFill>
                  <a:srgbClr val="FFFF00"/>
                </a:solidFill>
                <a:effectLst/>
                <a:uLnTx/>
                <a:uFillTx/>
                <a:latin typeface="IntelOne Text"/>
                <a:cs typeface="Arial"/>
                <a:hlinkClick r:id="rId4">
                  <a:extLst>
                    <a:ext uri="{A12FA001-AC4F-418D-AE19-62706E023703}">
                      <ahyp:hlinkClr xmlns:ahyp="http://schemas.microsoft.com/office/drawing/2018/hyperlinkcolor" val="tx"/>
                    </a:ext>
                  </a:extLst>
                </a:hlinkClick>
              </a:rPr>
              <a:t>https://www.intel.com/content/www/us/en/docs/intrinsics-guide/index.html#text=vpexpandb&amp;ig_expand=2949</a:t>
            </a:r>
            <a:endParaRPr kumimoji="0" lang="en-US" sz="1000" b="0" i="0" u="none" strike="noStrike" kern="1200" cap="none" spc="0" normalizeH="0" baseline="0" noProof="0" dirty="0">
              <a:ln>
                <a:noFill/>
              </a:ln>
              <a:solidFill>
                <a:srgbClr val="FFFF00"/>
              </a:solidFill>
              <a:effectLst/>
              <a:uLnTx/>
              <a:uFillTx/>
              <a:latin typeface="IntelOne Text"/>
              <a:cs typeface="Arial"/>
            </a:endParaRPr>
          </a:p>
        </p:txBody>
      </p:sp>
      <p:sp>
        <p:nvSpPr>
          <p:cNvPr id="7" name="TextBox 6">
            <a:extLst>
              <a:ext uri="{FF2B5EF4-FFF2-40B4-BE49-F238E27FC236}">
                <a16:creationId xmlns:a16="http://schemas.microsoft.com/office/drawing/2014/main" id="{F92068A6-DA61-4D74-95A1-C9CC739BCBA5}"/>
              </a:ext>
            </a:extLst>
          </p:cNvPr>
          <p:cNvSpPr txBox="1"/>
          <p:nvPr/>
        </p:nvSpPr>
        <p:spPr>
          <a:xfrm>
            <a:off x="8339977" y="3235130"/>
            <a:ext cx="2944586" cy="258532"/>
          </a:xfrm>
          <a:prstGeom prst="rect">
            <a:avLst/>
          </a:prstGeom>
          <a:noFill/>
          <a:ln w="12700" cap="flat">
            <a:noFill/>
            <a:miter lim="400000"/>
          </a:ln>
          <a:effectLst/>
          <a:sp3d/>
        </p:spPr>
        <p:txBody>
          <a:bodyPr wrap="square">
            <a:spAutoFit/>
          </a:bodyPr>
          <a:lstStyle/>
          <a:p>
            <a:pPr marL="0" marR="0" lvl="0" indent="0" defTabSz="1219169" eaLnBrk="1" fontAlgn="auto" latinLnBrk="0" hangingPunct="0">
              <a:lnSpc>
                <a:spcPct val="90000"/>
              </a:lnSpc>
              <a:spcBef>
                <a:spcPts val="2250"/>
              </a:spcBef>
              <a:spcAft>
                <a:spcPts val="0"/>
              </a:spcAft>
              <a:buClrTx/>
              <a:buSzTx/>
              <a:buFontTx/>
              <a:buNone/>
              <a:tabLst/>
              <a:defRPr/>
            </a:pPr>
            <a:r>
              <a:rPr lang="en-US" sz="1200" i="1">
                <a:sym typeface="Helvetica Neue"/>
              </a:rPr>
              <a:t>Sparse matrix has lots of zero values</a:t>
            </a:r>
          </a:p>
        </p:txBody>
      </p:sp>
      <p:pic>
        <p:nvPicPr>
          <p:cNvPr id="8" name="Picture 7">
            <a:extLst>
              <a:ext uri="{FF2B5EF4-FFF2-40B4-BE49-F238E27FC236}">
                <a16:creationId xmlns:a16="http://schemas.microsoft.com/office/drawing/2014/main" id="{FE870A17-A716-4E25-8BE8-BD1C6622DFD9}"/>
              </a:ext>
            </a:extLst>
          </p:cNvPr>
          <p:cNvPicPr>
            <a:picLocks noChangeAspect="1"/>
          </p:cNvPicPr>
          <p:nvPr/>
        </p:nvPicPr>
        <p:blipFill>
          <a:blip r:embed="rId5"/>
          <a:stretch>
            <a:fillRect/>
          </a:stretch>
        </p:blipFill>
        <p:spPr>
          <a:xfrm>
            <a:off x="8339977" y="1089469"/>
            <a:ext cx="3118875" cy="2125251"/>
          </a:xfrm>
          <a:prstGeom prst="rect">
            <a:avLst/>
          </a:prstGeom>
        </p:spPr>
      </p:pic>
      <p:pic>
        <p:nvPicPr>
          <p:cNvPr id="9" name="Picture 8">
            <a:extLst>
              <a:ext uri="{FF2B5EF4-FFF2-40B4-BE49-F238E27FC236}">
                <a16:creationId xmlns:a16="http://schemas.microsoft.com/office/drawing/2014/main" id="{D8EB0BEB-3C20-4956-8133-5F55B0987DB0}"/>
              </a:ext>
            </a:extLst>
          </p:cNvPr>
          <p:cNvPicPr>
            <a:picLocks noChangeAspect="1"/>
          </p:cNvPicPr>
          <p:nvPr/>
        </p:nvPicPr>
        <p:blipFill>
          <a:blip r:embed="rId6"/>
          <a:stretch>
            <a:fillRect/>
          </a:stretch>
        </p:blipFill>
        <p:spPr>
          <a:xfrm>
            <a:off x="8339977" y="4144004"/>
            <a:ext cx="2861809" cy="683417"/>
          </a:xfrm>
          <a:prstGeom prst="rect">
            <a:avLst/>
          </a:prstGeom>
        </p:spPr>
      </p:pic>
      <p:sp>
        <p:nvSpPr>
          <p:cNvPr id="10" name="TextBox 9">
            <a:extLst>
              <a:ext uri="{FF2B5EF4-FFF2-40B4-BE49-F238E27FC236}">
                <a16:creationId xmlns:a16="http://schemas.microsoft.com/office/drawing/2014/main" id="{C30D8F74-7780-4ED0-8DD7-B2476BD0B59A}"/>
              </a:ext>
            </a:extLst>
          </p:cNvPr>
          <p:cNvSpPr txBox="1"/>
          <p:nvPr/>
        </p:nvSpPr>
        <p:spPr>
          <a:xfrm>
            <a:off x="8339977" y="4904004"/>
            <a:ext cx="2944586" cy="259238"/>
          </a:xfrm>
          <a:prstGeom prst="rect">
            <a:avLst/>
          </a:prstGeom>
          <a:noFill/>
          <a:ln w="12700" cap="flat">
            <a:noFill/>
            <a:miter lim="400000"/>
          </a:ln>
          <a:effectLst/>
          <a:sp3d/>
        </p:spPr>
        <p:txBody>
          <a:bodyPr wrap="square">
            <a:spAutoFit/>
          </a:bodyPr>
          <a:lstStyle/>
          <a:p>
            <a:pPr marL="0" marR="0" lvl="0" indent="0" defTabSz="1219169" eaLnBrk="1" fontAlgn="auto" latinLnBrk="0" hangingPunct="0">
              <a:lnSpc>
                <a:spcPct val="90000"/>
              </a:lnSpc>
              <a:spcBef>
                <a:spcPts val="2250"/>
              </a:spcBef>
              <a:spcAft>
                <a:spcPts val="0"/>
              </a:spcAft>
              <a:buClrTx/>
              <a:buSzTx/>
              <a:buFontTx/>
              <a:buNone/>
              <a:tabLst/>
              <a:defRPr/>
            </a:pPr>
            <a:r>
              <a:rPr lang="en-US" sz="1200" i="1">
                <a:sym typeface="Helvetica Neue"/>
              </a:rPr>
              <a:t>Zero Compressed Matrix</a:t>
            </a:r>
            <a:endParaRPr kumimoji="0" lang="en-US" sz="1200" b="0" i="1" u="none" strike="noStrike" kern="0" cap="none" spc="0" normalizeH="0" baseline="0" noProof="0">
              <a:ln>
                <a:noFill/>
              </a:ln>
              <a:solidFill>
                <a:srgbClr val="004A86"/>
              </a:solidFill>
              <a:effectLst/>
              <a:uLnTx/>
              <a:uFillTx/>
              <a:latin typeface="Intel Clear"/>
              <a:sym typeface="Helvetica Neue"/>
            </a:endParaRPr>
          </a:p>
        </p:txBody>
      </p:sp>
      <p:sp>
        <p:nvSpPr>
          <p:cNvPr id="11" name="TextBox 10">
            <a:extLst>
              <a:ext uri="{FF2B5EF4-FFF2-40B4-BE49-F238E27FC236}">
                <a16:creationId xmlns:a16="http://schemas.microsoft.com/office/drawing/2014/main" id="{BDFBB329-C3C1-4DCE-8C37-CEEDA87C8FC8}"/>
              </a:ext>
            </a:extLst>
          </p:cNvPr>
          <p:cNvSpPr txBox="1"/>
          <p:nvPr/>
        </p:nvSpPr>
        <p:spPr>
          <a:xfrm>
            <a:off x="8339977" y="5306866"/>
            <a:ext cx="1964056" cy="461665"/>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chemeClr val="bg1"/>
                </a:solidFill>
                <a:latin typeface="Consolas" panose="020B0609020204030204" pitchFamily="49" charset="0"/>
              </a:rPr>
              <a:t>10100000010000100000</a:t>
            </a:r>
            <a:br>
              <a:rPr lang="en-US" sz="1200">
                <a:solidFill>
                  <a:schemeClr val="bg1"/>
                </a:solidFill>
                <a:latin typeface="Consolas" panose="020B0609020204030204" pitchFamily="49" charset="0"/>
              </a:rPr>
            </a:br>
            <a:r>
              <a:rPr lang="en-US" sz="1200">
                <a:solidFill>
                  <a:schemeClr val="bg1"/>
                </a:solidFill>
                <a:latin typeface="Consolas" panose="020B0609020204030204" pitchFamily="49" charset="0"/>
              </a:rPr>
              <a:t>10001010001001001001</a:t>
            </a:r>
          </a:p>
        </p:txBody>
      </p:sp>
      <p:sp>
        <p:nvSpPr>
          <p:cNvPr id="12" name="TextBox 11">
            <a:extLst>
              <a:ext uri="{FF2B5EF4-FFF2-40B4-BE49-F238E27FC236}">
                <a16:creationId xmlns:a16="http://schemas.microsoft.com/office/drawing/2014/main" id="{ECD42275-D8C8-48F1-855C-FAD2B9120693}"/>
              </a:ext>
            </a:extLst>
          </p:cNvPr>
          <p:cNvSpPr txBox="1"/>
          <p:nvPr/>
        </p:nvSpPr>
        <p:spPr>
          <a:xfrm>
            <a:off x="8339977" y="5845114"/>
            <a:ext cx="2944586" cy="259238"/>
          </a:xfrm>
          <a:prstGeom prst="rect">
            <a:avLst/>
          </a:prstGeom>
          <a:noFill/>
          <a:ln w="12700" cap="flat">
            <a:noFill/>
            <a:miter lim="400000"/>
          </a:ln>
          <a:effectLst/>
          <a:sp3d/>
        </p:spPr>
        <p:txBody>
          <a:bodyPr wrap="square">
            <a:spAutoFit/>
          </a:bodyPr>
          <a:lstStyle/>
          <a:p>
            <a:pPr marL="0" marR="0" lvl="0" indent="0" defTabSz="1219169" eaLnBrk="1" fontAlgn="auto" latinLnBrk="0" hangingPunct="0">
              <a:lnSpc>
                <a:spcPct val="90000"/>
              </a:lnSpc>
              <a:spcBef>
                <a:spcPts val="2250"/>
              </a:spcBef>
              <a:spcAft>
                <a:spcPts val="0"/>
              </a:spcAft>
              <a:buClrTx/>
              <a:buSzTx/>
              <a:buFontTx/>
              <a:buNone/>
              <a:tabLst/>
              <a:defRPr/>
            </a:pPr>
            <a:r>
              <a:rPr lang="en-US" sz="1200" i="1">
                <a:sym typeface="Helvetica Neue"/>
              </a:rPr>
              <a:t>Zero Compressed Matrix</a:t>
            </a:r>
            <a:endParaRPr kumimoji="0" lang="en-US" sz="1200" b="0" i="1" u="none" strike="noStrike" kern="0" cap="none" spc="0" normalizeH="0" baseline="0" noProof="0">
              <a:ln>
                <a:noFill/>
              </a:ln>
              <a:solidFill>
                <a:srgbClr val="004A86"/>
              </a:solidFill>
              <a:effectLst/>
              <a:uLnTx/>
              <a:uFillTx/>
              <a:latin typeface="Intel Clear"/>
              <a:sym typeface="Helvetica Neue"/>
            </a:endParaRPr>
          </a:p>
        </p:txBody>
      </p:sp>
      <p:sp>
        <p:nvSpPr>
          <p:cNvPr id="13" name="Arrow: Down 12">
            <a:extLst>
              <a:ext uri="{FF2B5EF4-FFF2-40B4-BE49-F238E27FC236}">
                <a16:creationId xmlns:a16="http://schemas.microsoft.com/office/drawing/2014/main" id="{E99DF101-E339-4373-843D-F03E49167580}"/>
              </a:ext>
            </a:extLst>
          </p:cNvPr>
          <p:cNvSpPr/>
          <p:nvPr/>
        </p:nvSpPr>
        <p:spPr>
          <a:xfrm>
            <a:off x="9586061" y="3572821"/>
            <a:ext cx="393616" cy="369394"/>
          </a:xfrm>
          <a:prstGeom prst="downArrow">
            <a:avLst/>
          </a:prstGeom>
          <a:solidFill>
            <a:srgbClr val="FFE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76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el 20201029">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theme>
</file>

<file path=ppt/theme/theme2.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bc6c04-a6f3-4b85-abcc-278c78dc556b" xsi:nil="true"/>
    <SharedWithUsers xmlns="88ff8afb-3457-4fa5-9c62-e01ca70420a4">
      <UserInfo>
        <DisplayName>Michelet, Lindsay</DisplayName>
        <AccountId>39</AccountId>
        <AccountType/>
      </UserInfo>
      <UserInfo>
        <DisplayName>Groden, Edward G</DisplayName>
        <AccountId>48</AccountId>
        <AccountType/>
      </UserInfo>
    </SharedWithUsers>
    <lcf76f155ced4ddcb4097134ff3c332f xmlns="9832e592-6685-406a-9c13-3b07dd2bfcb3">
      <Terms xmlns="http://schemas.microsoft.com/office/infopath/2007/PartnerControls"/>
    </lcf76f155ced4ddcb4097134ff3c332f>
    <PCR_x0020_ModifiedDate xmlns="9832e592-6685-406a-9c13-3b07dd2bfcb3" xsi:nil="true"/>
    <Comments xmlns="9832e592-6685-406a-9c13-3b07dd2bfcb3" xsi:nil="true"/>
    <PCRID xmlns="9832e592-6685-406a-9c13-3b07dd2bfcb3">2829</PCRID>
    <PCRRecordID xmlns="9832e592-6685-406a-9c13-3b07dd2bfcb3">2829</PCRRecordI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A5A6B6221D2F4786D950402A322AF8" ma:contentTypeVersion="20" ma:contentTypeDescription="Create a new document." ma:contentTypeScope="" ma:versionID="8a1999d349e1285008d0a168e6042b2a">
  <xsd:schema xmlns:xsd="http://www.w3.org/2001/XMLSchema" xmlns:xs="http://www.w3.org/2001/XMLSchema" xmlns:p="http://schemas.microsoft.com/office/2006/metadata/properties" xmlns:ns2="9832e592-6685-406a-9c13-3b07dd2bfcb3" xmlns:ns3="88ff8afb-3457-4fa5-9c62-e01ca70420a4" xmlns:ns4="a7bc6c04-a6f3-4b85-abcc-278c78dc556b" targetNamespace="http://schemas.microsoft.com/office/2006/metadata/properties" ma:root="true" ma:fieldsID="a26cc611b81e91b913838621aec2e953" ns2:_="" ns3:_="" ns4:_="">
    <xsd:import namespace="9832e592-6685-406a-9c13-3b07dd2bfcb3"/>
    <xsd:import namespace="88ff8afb-3457-4fa5-9c62-e01ca70420a4"/>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PCRID"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Comments" minOccurs="0"/>
                <xsd:element ref="ns3:SharedWithUsers" minOccurs="0"/>
                <xsd:element ref="ns3:SharedWithDetails" minOccurs="0"/>
                <xsd:element ref="ns2:PCR_x0020_ModifiedDate" minOccurs="0"/>
                <xsd:element ref="ns2:MediaServiceDateTaken" minOccurs="0"/>
                <xsd:element ref="ns2:MediaLengthInSeconds" minOccurs="0"/>
                <xsd:element ref="ns2:PCRRecordID"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32e592-6685-406a-9c13-3b07dd2bf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CRID" ma:index="10" nillable="true" ma:displayName="PCR ID" ma:list="{c6fae138-f62e-42fd-a3ae-689ec7a1f814}" ma:internalName="PCRID" ma:showField="Title">
      <xsd:simpleType>
        <xsd:restriction base="dms:Lookup"/>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Comments" ma:index="17" nillable="true" ma:displayName="Comments" ma:format="Dropdown" ma:internalName="Comments">
      <xsd:simpleType>
        <xsd:restriction base="dms:Note">
          <xsd:maxLength value="255"/>
        </xsd:restriction>
      </xsd:simpleType>
    </xsd:element>
    <xsd:element name="PCR_x0020_ModifiedDate" ma:index="20" nillable="true" ma:displayName="PCR ModifiedDate" ma:format="DateOnly" ma:internalName="PCR_x0020_ModifiedDate">
      <xsd:simpleType>
        <xsd:restriction base="dms:DateTime"/>
      </xsd:simple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PCRRecordID" ma:index="23" nillable="true" ma:displayName="PCRRecordID" ma:internalName="PCRRecordID">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ff8afb-3457-4fa5-9c62-e01ca70420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e40bd8bc-e0bd-4173-a152-a56f07565573}" ma:internalName="TaxCatchAll" ma:showField="CatchAllData" ma:web="88ff8afb-3457-4fa5-9c62-e01ca70420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85A395-E45B-436A-9AAB-D3F180FFE9A2}">
  <ds:schemaRefs>
    <ds:schemaRef ds:uri="88ff8afb-3457-4fa5-9c62-e01ca70420a4"/>
    <ds:schemaRef ds:uri="9832e592-6685-406a-9c13-3b07dd2bfcb3"/>
    <ds:schemaRef ds:uri="a7bc6c04-a6f3-4b85-abcc-278c78dc556b"/>
    <ds:schemaRef ds:uri="ad5f19aa-d21e-4b88-b1ab-6caa40169551"/>
    <ds:schemaRef ds:uri="e9d1035c-67d4-4928-b713-82f7150888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E0FB7F-9D0E-45C2-B3D3-4F756B05E4CE}">
  <ds:schemaRefs>
    <ds:schemaRef ds:uri="88ff8afb-3457-4fa5-9c62-e01ca70420a4"/>
    <ds:schemaRef ds:uri="9832e592-6685-406a-9c13-3b07dd2bfcb3"/>
    <ds:schemaRef ds:uri="a7bc6c04-a6f3-4b85-abcc-278c78dc55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10404B-F4DF-48C0-AD4A-0BBB08F4FA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3639</TotalTime>
  <Words>3833</Words>
  <Application>Microsoft Office PowerPoint</Application>
  <PresentationFormat>Widescreen</PresentationFormat>
  <Paragraphs>548</Paragraphs>
  <Slides>42</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IntelOne Display Regular</vt:lpstr>
      <vt:lpstr>IntelOne Text Light</vt:lpstr>
      <vt:lpstr>-webkit-standard</vt:lpstr>
      <vt:lpstr>IntelOne Text</vt:lpstr>
      <vt:lpstr>Arial</vt:lpstr>
      <vt:lpstr>-apple-system</vt:lpstr>
      <vt:lpstr>Wingdings</vt:lpstr>
      <vt:lpstr>Congenial</vt:lpstr>
      <vt:lpstr>Consolas</vt:lpstr>
      <vt:lpstr>Calibri</vt:lpstr>
      <vt:lpstr>Intel Clear</vt:lpstr>
      <vt:lpstr>IntelOne Display Light</vt:lpstr>
      <vt:lpstr>IntelOne Display Medium</vt:lpstr>
      <vt:lpstr>System Font Regular</vt:lpstr>
      <vt:lpstr>Intel 20201029</vt:lpstr>
      <vt:lpstr>Sparse Weight Compression and Decompression for  Intel® Advanced Matrix Extensions (Intel® AMX)  to Improve Deep Learning Performance</vt:lpstr>
      <vt:lpstr>Unstructured Sparse Weights Compression</vt:lpstr>
      <vt:lpstr>BACKGROUND &amp; MOTIVATION</vt:lpstr>
      <vt:lpstr>Memory Bandwidth in Machine Learning Inference</vt:lpstr>
      <vt:lpstr>Sparse Weights Compression as Solution</vt:lpstr>
      <vt:lpstr>Memory bandwidth bottleneck during execution</vt:lpstr>
      <vt:lpstr>UNSTRUCTURED SPARSITY</vt:lpstr>
      <vt:lpstr>Unstructured Sparsity in AI </vt:lpstr>
      <vt:lpstr>Zero Compression</vt:lpstr>
      <vt:lpstr>Quantization Workflow</vt:lpstr>
      <vt:lpstr>PowerPoint Presentation</vt:lpstr>
      <vt:lpstr>PowerPoint Presentation</vt:lpstr>
      <vt:lpstr>PowerPoint Presentation</vt:lpstr>
      <vt:lpstr>Intel® Advanced Matrix Extensions (Intel® AMX)</vt:lpstr>
      <vt:lpstr>PowerPoint Presentation</vt:lpstr>
      <vt:lpstr>IMPLEMENTATION</vt:lpstr>
      <vt:lpstr>Sparse Weights Compression</vt:lpstr>
      <vt:lpstr>Implementation</vt:lpstr>
      <vt:lpstr>Decompression</vt:lpstr>
      <vt:lpstr>TensorFlow</vt:lpstr>
      <vt:lpstr>oneDNN</vt:lpstr>
      <vt:lpstr>RESULTS</vt:lpstr>
      <vt:lpstr>Notices &amp; Disclaimers</vt:lpstr>
      <vt:lpstr>Experimental Setup</vt:lpstr>
      <vt:lpstr>Bert-Large Inference Performance (sentences/sec)</vt:lpstr>
      <vt:lpstr>Perf scaling for INT8 model: With/Without Sparse Weight Compression</vt:lpstr>
      <vt:lpstr>Memory Read Bandwidth on 90% Sparse Model with Varying Seq-Lengths</vt:lpstr>
      <vt:lpstr>LLC MPI (Misses Per Instruction). Lower is better</vt:lpstr>
      <vt:lpstr>Perfmon Events</vt:lpstr>
      <vt:lpstr>INTEL® PERFORMANCE COUNTER MONITOR  (Intel® PCM)</vt:lpstr>
      <vt:lpstr>Intel® Performance Counter Monitor (Intel® PCM)</vt:lpstr>
      <vt:lpstr>PCM command line real-time utilities</vt:lpstr>
      <vt:lpstr>pcm</vt:lpstr>
      <vt:lpstr>pcm-numa</vt:lpstr>
      <vt:lpstr>pcm-memory</vt:lpstr>
      <vt:lpstr>Summary</vt:lpstr>
      <vt:lpstr>PowerPoint Presentation</vt:lpstr>
      <vt:lpstr>BACKUP</vt:lpstr>
      <vt:lpstr>4th Gen Intel® Xeon® Scalable Processor - Intel® AI Engines  supporting Solution Stack </vt:lpstr>
      <vt:lpstr>Quantization - workflow</vt:lpstr>
      <vt:lpstr>PowerPoint Presentation</vt:lpstr>
      <vt:lpstr>Zero Compression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Yalachigere, Sreekanth V</cp:lastModifiedBy>
  <cp:revision>17</cp:revision>
  <dcterms:created xsi:type="dcterms:W3CDTF">2020-10-08T23:31:50Z</dcterms:created>
  <dcterms:modified xsi:type="dcterms:W3CDTF">2022-11-06T18:54:41Z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0x0101002AA5A6B6221D2F4786D950402A322AF8</vt:lpwstr>
  </property>
  <property fmtid="{D5CDD505-2E9C-101B-9397-08002B2CF9AE}" pid="3" name="MediaServiceImageTags">
    <vt:lpwstr/>
  </property>
</Properties>
</file>